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charts/chart18.xml" ContentType="application/vnd.openxmlformats-officedocument.drawingml.chart+xml"/>
  <Override PartName="/ppt/notesSlides/notesSlide13.xml" ContentType="application/vnd.openxmlformats-officedocument.presentationml.notesSlide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20.xml" ContentType="application/vnd.openxmlformats-officedocument.drawingml.chart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notesSlides/notesSlide16.xml" ContentType="application/vnd.openxmlformats-officedocument.presentationml.notesSlide+xml"/>
  <Override PartName="/ppt/charts/chart22.xml" ContentType="application/vnd.openxmlformats-officedocument.drawingml.chart+xml"/>
  <Override PartName="/ppt/notesSlides/notesSlide17.xml" ContentType="application/vnd.openxmlformats-officedocument.presentationml.notesSlide+xml"/>
  <Override PartName="/ppt/charts/chart2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2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2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2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7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8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9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30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31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32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33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34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35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36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37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38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9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40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41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42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43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18.xml" ContentType="application/vnd.openxmlformats-officedocument.presentationml.notesSlide+xml"/>
  <Override PartName="/ppt/charts/chart44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45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46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47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48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49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50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51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52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53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54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55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56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57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58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59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60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notesSlides/notesSlide19.xml" ContentType="application/vnd.openxmlformats-officedocument.presentationml.notesSlide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notesSlides/notesSlide20.xml" ContentType="application/vnd.openxmlformats-officedocument.presentationml.notesSlide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notesSlides/notesSlide21.xml" ContentType="application/vnd.openxmlformats-officedocument.presentationml.notesSlide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notesSlides/notesSlide22.xml" ContentType="application/vnd.openxmlformats-officedocument.presentationml.notesSlide+xml"/>
  <Override PartName="/ppt/charts/chart67.xml" ContentType="application/vnd.openxmlformats-officedocument.drawingml.chart+xml"/>
  <Override PartName="/ppt/notesSlides/notesSlide23.xml" ContentType="application/vnd.openxmlformats-officedocument.presentationml.notesSlide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70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</p:sldMasterIdLst>
  <p:notesMasterIdLst>
    <p:notesMasterId r:id="rId69"/>
  </p:notesMasterIdLst>
  <p:handoutMasterIdLst>
    <p:handoutMasterId r:id="rId70"/>
  </p:handoutMasterIdLst>
  <p:sldIdLst>
    <p:sldId id="308" r:id="rId6"/>
    <p:sldId id="17094" r:id="rId7"/>
    <p:sldId id="17095" r:id="rId8"/>
    <p:sldId id="311" r:id="rId9"/>
    <p:sldId id="17098" r:id="rId10"/>
    <p:sldId id="312" r:id="rId11"/>
    <p:sldId id="17097" r:id="rId12"/>
    <p:sldId id="313" r:id="rId13"/>
    <p:sldId id="319" r:id="rId14"/>
    <p:sldId id="17096" r:id="rId15"/>
    <p:sldId id="315" r:id="rId16"/>
    <p:sldId id="316" r:id="rId17"/>
    <p:sldId id="336" r:id="rId18"/>
    <p:sldId id="317" r:id="rId19"/>
    <p:sldId id="305" r:id="rId20"/>
    <p:sldId id="460" r:id="rId21"/>
    <p:sldId id="17081" r:id="rId22"/>
    <p:sldId id="17042" r:id="rId23"/>
    <p:sldId id="17045" r:id="rId24"/>
    <p:sldId id="17054" r:id="rId25"/>
    <p:sldId id="17055" r:id="rId26"/>
    <p:sldId id="17048" r:id="rId27"/>
    <p:sldId id="17044" r:id="rId28"/>
    <p:sldId id="17046" r:id="rId29"/>
    <p:sldId id="17050" r:id="rId30"/>
    <p:sldId id="17043" r:id="rId31"/>
    <p:sldId id="17075" r:id="rId32"/>
    <p:sldId id="17047" r:id="rId33"/>
    <p:sldId id="17049" r:id="rId34"/>
    <p:sldId id="17051" r:id="rId35"/>
    <p:sldId id="17056" r:id="rId36"/>
    <p:sldId id="17052" r:id="rId37"/>
    <p:sldId id="17053" r:id="rId38"/>
    <p:sldId id="17082" r:id="rId39"/>
    <p:sldId id="17077" r:id="rId40"/>
    <p:sldId id="17065" r:id="rId41"/>
    <p:sldId id="17064" r:id="rId42"/>
    <p:sldId id="17061" r:id="rId43"/>
    <p:sldId id="17063" r:id="rId44"/>
    <p:sldId id="17062" r:id="rId45"/>
    <p:sldId id="17070" r:id="rId46"/>
    <p:sldId id="17058" r:id="rId47"/>
    <p:sldId id="17059" r:id="rId48"/>
    <p:sldId id="17060" r:id="rId49"/>
    <p:sldId id="17069" r:id="rId50"/>
    <p:sldId id="17080" r:id="rId51"/>
    <p:sldId id="17084" r:id="rId52"/>
    <p:sldId id="17066" r:id="rId53"/>
    <p:sldId id="17067" r:id="rId54"/>
    <p:sldId id="17068" r:id="rId55"/>
    <p:sldId id="17071" r:id="rId56"/>
    <p:sldId id="17072" r:id="rId57"/>
    <p:sldId id="17074" r:id="rId58"/>
    <p:sldId id="17076" r:id="rId59"/>
    <p:sldId id="17093" r:id="rId60"/>
    <p:sldId id="17085" r:id="rId61"/>
    <p:sldId id="17086" r:id="rId62"/>
    <p:sldId id="17087" r:id="rId63"/>
    <p:sldId id="17091" r:id="rId64"/>
    <p:sldId id="17092" r:id="rId65"/>
    <p:sldId id="17088" r:id="rId66"/>
    <p:sldId id="17089" r:id="rId67"/>
    <p:sldId id="17083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4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80294" autoAdjust="0"/>
  </p:normalViewPr>
  <p:slideViewPr>
    <p:cSldViewPr snapToGrid="0">
      <p:cViewPr varScale="1">
        <p:scale>
          <a:sx n="78" d="100"/>
          <a:sy n="78" d="100"/>
        </p:scale>
        <p:origin x="1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0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2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7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9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3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5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8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9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860"/>
            </a:pPr>
            <a:r>
              <a:rPr lang="en-US" sz="1860" b="0" baseline="0" dirty="0"/>
              <a:t>U.S. Beef Export Volume and Value</a:t>
            </a:r>
          </a:p>
          <a:p>
            <a:pPr>
              <a:defRPr sz="1860"/>
            </a:pPr>
            <a:r>
              <a:rPr lang="en-US" sz="1860" b="0" i="1" baseline="0" dirty="0"/>
              <a:t>Annual</a:t>
            </a:r>
            <a:endParaRPr lang="en-US" sz="186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975286677903681"/>
          <c:y val="0.14813972074819262"/>
          <c:w val="0.76972011606175739"/>
          <c:h val="0.71699803457121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invertIfNegative val="0"/>
          <c:cat>
            <c:numRef>
              <c:f>Sheet1!$A$2:$A$32</c:f>
              <c:numCache>
                <c:formatCode>General</c:formatCode>
                <c:ptCount val="27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</c:numCache>
            </c:numRef>
          </c:cat>
          <c:val>
            <c:numRef>
              <c:f>Sheet1!$B$2:$B$32</c:f>
              <c:numCache>
                <c:formatCode>_(* #,##0_);_(* \(#,##0\);_(* "-"??_);_(@_)</c:formatCode>
                <c:ptCount val="27"/>
                <c:pt idx="0">
                  <c:v>967249</c:v>
                </c:pt>
                <c:pt idx="1">
                  <c:v>976158</c:v>
                </c:pt>
                <c:pt idx="2">
                  <c:v>1030872</c:v>
                </c:pt>
                <c:pt idx="3">
                  <c:v>1113600</c:v>
                </c:pt>
                <c:pt idx="4">
                  <c:v>1224572</c:v>
                </c:pt>
                <c:pt idx="5">
                  <c:v>1273151</c:v>
                </c:pt>
                <c:pt idx="6">
                  <c:v>1233769</c:v>
                </c:pt>
                <c:pt idx="7">
                  <c:v>1274098</c:v>
                </c:pt>
                <c:pt idx="8">
                  <c:v>321967</c:v>
                </c:pt>
                <c:pt idx="9">
                  <c:v>475860</c:v>
                </c:pt>
                <c:pt idx="10">
                  <c:v>655920</c:v>
                </c:pt>
                <c:pt idx="11">
                  <c:v>771196</c:v>
                </c:pt>
                <c:pt idx="12">
                  <c:v>984712</c:v>
                </c:pt>
                <c:pt idx="13">
                  <c:v>897376</c:v>
                </c:pt>
                <c:pt idx="14">
                  <c:v>1067279</c:v>
                </c:pt>
                <c:pt idx="15">
                  <c:v>1287259</c:v>
                </c:pt>
                <c:pt idx="16">
                  <c:v>1133940</c:v>
                </c:pt>
                <c:pt idx="17">
                  <c:v>1172792</c:v>
                </c:pt>
                <c:pt idx="18">
                  <c:v>1196591</c:v>
                </c:pt>
                <c:pt idx="19">
                  <c:v>1067350</c:v>
                </c:pt>
                <c:pt idx="20">
                  <c:v>1187050</c:v>
                </c:pt>
                <c:pt idx="21">
                  <c:v>1263456</c:v>
                </c:pt>
                <c:pt idx="22">
                  <c:v>1352917</c:v>
                </c:pt>
                <c:pt idx="23">
                  <c:v>1319319</c:v>
                </c:pt>
                <c:pt idx="24">
                  <c:v>1254756</c:v>
                </c:pt>
                <c:pt idx="25">
                  <c:v>1439814</c:v>
                </c:pt>
                <c:pt idx="26">
                  <c:v>1473740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7-4E0F-A125-6213CBC44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869584"/>
        <c:axId val="40487036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cat>
            <c:numRef>
              <c:f>Sheet1!$A$2:$A$32</c:f>
              <c:numCache>
                <c:formatCode>General</c:formatCode>
                <c:ptCount val="27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</c:numCache>
            </c:numRef>
          </c:cat>
          <c:val>
            <c:numRef>
              <c:f>Sheet1!$C$2:$C$32</c:f>
              <c:numCache>
                <c:formatCode>_(* #,##0_);_(* \(#,##0\);_(* "-"??_);_(@_)</c:formatCode>
                <c:ptCount val="27"/>
                <c:pt idx="0">
                  <c:v>3046328903</c:v>
                </c:pt>
                <c:pt idx="1">
                  <c:v>2965266480</c:v>
                </c:pt>
                <c:pt idx="2">
                  <c:v>2818681227</c:v>
                </c:pt>
                <c:pt idx="3">
                  <c:v>3203578452</c:v>
                </c:pt>
                <c:pt idx="4">
                  <c:v>3538127237</c:v>
                </c:pt>
                <c:pt idx="5">
                  <c:v>3404658575</c:v>
                </c:pt>
                <c:pt idx="6">
                  <c:v>3203890355</c:v>
                </c:pt>
                <c:pt idx="7">
                  <c:v>3855642373</c:v>
                </c:pt>
                <c:pt idx="8">
                  <c:v>809210013</c:v>
                </c:pt>
                <c:pt idx="9">
                  <c:v>1377456838</c:v>
                </c:pt>
                <c:pt idx="10">
                  <c:v>2041461615</c:v>
                </c:pt>
                <c:pt idx="11">
                  <c:v>2617548076</c:v>
                </c:pt>
                <c:pt idx="12">
                  <c:v>3619500671</c:v>
                </c:pt>
                <c:pt idx="13">
                  <c:v>3081512553</c:v>
                </c:pt>
                <c:pt idx="14">
                  <c:v>4078896520</c:v>
                </c:pt>
                <c:pt idx="15">
                  <c:v>5420723154</c:v>
                </c:pt>
                <c:pt idx="16">
                  <c:v>5510611465</c:v>
                </c:pt>
                <c:pt idx="17">
                  <c:v>6156892048</c:v>
                </c:pt>
                <c:pt idx="18">
                  <c:v>7133541546</c:v>
                </c:pt>
                <c:pt idx="19">
                  <c:v>6302185409</c:v>
                </c:pt>
                <c:pt idx="20">
                  <c:v>6342619874</c:v>
                </c:pt>
                <c:pt idx="21">
                  <c:v>7268774304</c:v>
                </c:pt>
                <c:pt idx="22">
                  <c:v>8332207707</c:v>
                </c:pt>
                <c:pt idx="23">
                  <c:v>8089642383</c:v>
                </c:pt>
                <c:pt idx="24">
                  <c:v>7648971549</c:v>
                </c:pt>
                <c:pt idx="25">
                  <c:v>10576365814</c:v>
                </c:pt>
                <c:pt idx="26">
                  <c:v>11682582821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C7-4E0F-A125-6213CBC44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873896"/>
        <c:axId val="404867624"/>
      </c:lineChart>
      <c:catAx>
        <c:axId val="40486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3360000"/>
          <a:lstStyle/>
          <a:p>
            <a:pPr>
              <a:defRPr sz="90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70368"/>
        <c:crosses val="autoZero"/>
        <c:auto val="1"/>
        <c:lblAlgn val="ctr"/>
        <c:lblOffset val="100"/>
        <c:noMultiLvlLbl val="0"/>
      </c:catAx>
      <c:valAx>
        <c:axId val="4048703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>
                    <a:latin typeface="Segoe UI Semibold" panose="020B0702040204020203" pitchFamily="34" charset="0"/>
                    <a:cs typeface="Segoe UI Semibold" panose="020B0702040204020203" pitchFamily="34" charset="0"/>
                  </a:defRPr>
                </a:pPr>
                <a:r>
                  <a:rPr lang="en-US" sz="1000" dirty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Metric Tons</a:t>
                </a:r>
              </a:p>
            </c:rich>
          </c:tx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69584"/>
        <c:crosses val="autoZero"/>
        <c:crossBetween val="between"/>
      </c:valAx>
      <c:valAx>
        <c:axId val="404867624"/>
        <c:scaling>
          <c:orientation val="minMax"/>
        </c:scaling>
        <c:delete val="0"/>
        <c:axPos val="r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05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73896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6106497423086423"/>
                <c:y val="0.39459727588727606"/>
              </c:manualLayout>
            </c:layout>
            <c:tx>
              <c:rich>
                <a:bodyPr/>
                <a:lstStyle/>
                <a:p>
                  <a:pPr>
                    <a:defRPr sz="1000" b="0"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r>
                    <a:rPr lang="en-US" sz="1000" b="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Billion USD</a:t>
                  </a:r>
                </a:p>
              </c:rich>
            </c:tx>
          </c:dispUnitsLbl>
        </c:dispUnits>
      </c:valAx>
      <c:catAx>
        <c:axId val="404873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486762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36437776443304531"/>
          <c:y val="0.94596719152540965"/>
          <c:w val="0.27877021430767346"/>
          <c:h val="5.4032808474590327E-2"/>
        </c:manualLayout>
      </c:layout>
      <c:overlay val="0"/>
      <c:txPr>
        <a:bodyPr/>
        <a:lstStyle/>
        <a:p>
          <a:pPr>
            <a:defRPr sz="1000">
              <a:latin typeface="Segoe UI Semibold" panose="020B0702040204020203" pitchFamily="34" charset="0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baseline="0" dirty="0">
                <a:solidFill>
                  <a:schemeClr val="tx1"/>
                </a:solidFill>
              </a:rPr>
              <a:t>U.S. Beef Export Volume and Value</a:t>
            </a:r>
          </a:p>
          <a:p>
            <a:pPr>
              <a:defRPr sz="1400">
                <a:solidFill>
                  <a:schemeClr val="tx1"/>
                </a:solidFill>
              </a:defRPr>
            </a:pPr>
            <a:r>
              <a:rPr lang="en-US" sz="1400" i="1" baseline="0" dirty="0">
                <a:solidFill>
                  <a:schemeClr val="tx1"/>
                </a:solidFill>
              </a:rPr>
              <a:t>January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5956410378280181"/>
          <c:y val="2.08582427833764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088353469975837"/>
          <c:y val="0.18975462557108644"/>
          <c:w val="0.67847558003735553"/>
          <c:h val="0.68094129366159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547157</c:v>
                </c:pt>
                <c:pt idx="1">
                  <c:v>530088</c:v>
                </c:pt>
                <c:pt idx="2">
                  <c:v>512596</c:v>
                </c:pt>
                <c:pt idx="3">
                  <c:v>587838</c:v>
                </c:pt>
                <c:pt idx="4">
                  <c:v>613266</c:v>
                </c:pt>
                <c:pt idx="5">
                  <c:v>554069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7-41A0-AF03-19412B564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1183136"/>
        <c:axId val="96118729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3316143857</c:v>
                </c:pt>
                <c:pt idx="1">
                  <c:v>3303700513</c:v>
                </c:pt>
                <c:pt idx="2">
                  <c:v>3136738719</c:v>
                </c:pt>
                <c:pt idx="3">
                  <c:v>3837046300</c:v>
                </c:pt>
                <c:pt idx="4">
                  <c:v>5140988180</c:v>
                </c:pt>
                <c:pt idx="5">
                  <c:v>4086959903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57-41A0-AF03-19412B564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1183552"/>
        <c:axId val="961179808"/>
      </c:lineChart>
      <c:catAx>
        <c:axId val="96118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1187296"/>
        <c:crosses val="autoZero"/>
        <c:auto val="1"/>
        <c:lblAlgn val="ctr"/>
        <c:lblOffset val="100"/>
        <c:noMultiLvlLbl val="0"/>
      </c:catAx>
      <c:valAx>
        <c:axId val="961187296"/>
        <c:scaling>
          <c:orientation val="minMax"/>
          <c:max val="65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r>
                  <a:rPr lang="en-US" sz="1100" b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Metric</a:t>
                </a:r>
                <a:r>
                  <a:rPr lang="en-US" sz="1100" b="0" baseline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Tons</a:t>
                </a:r>
                <a:endParaRPr lang="en-US" sz="1100" b="0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3680473765778712E-3"/>
              <c:y val="0.404729787286809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1183136"/>
        <c:crosses val="autoZero"/>
        <c:crossBetween val="between"/>
        <c:majorUnit val="50000"/>
      </c:valAx>
      <c:valAx>
        <c:axId val="961179808"/>
        <c:scaling>
          <c:orientation val="minMax"/>
          <c:max val="5500000000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r>
                  <a:rPr lang="en-US" sz="1100" b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Million</a:t>
                </a:r>
                <a:r>
                  <a:rPr lang="en-US" sz="1100" b="0" baseline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USD</a:t>
                </a:r>
                <a:endParaRPr lang="en-US" sz="1100" b="0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0.95270288397048963"/>
              <c:y val="0.410746429463006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defRPr>
              </a:pPr>
              <a:endParaRPr lang="en-US"/>
            </a:p>
          </c:tx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1183552"/>
        <c:crosses val="max"/>
        <c:crossBetween val="between"/>
        <c:majorUnit val="500000000"/>
        <c:dispUnits>
          <c:builtInUnit val="millions"/>
        </c:dispUnits>
      </c:valAx>
      <c:catAx>
        <c:axId val="961183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1179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90162497293475"/>
          <c:y val="0.93655344089836068"/>
          <c:w val="0.27098780841167164"/>
          <c:h val="6.34465316438771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400" b="0" dirty="0"/>
              <a:t>U.S.</a:t>
            </a:r>
            <a:r>
              <a:rPr lang="en-US" sz="1400" b="0" baseline="0" dirty="0"/>
              <a:t> Beef Plus BVM Export Volume</a:t>
            </a:r>
          </a:p>
          <a:p>
            <a:pPr>
              <a:defRPr/>
            </a:pPr>
            <a:r>
              <a:rPr lang="en-US" sz="1400" b="0" i="1" baseline="0" dirty="0"/>
              <a:t>Annual</a:t>
            </a:r>
            <a:endParaRPr lang="en-US" sz="1400" b="0" i="1" dirty="0"/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0"/>
                <c:pt idx="0">
                  <c:v>858166</c:v>
                </c:pt>
                <c:pt idx="1">
                  <c:v>145174</c:v>
                </c:pt>
                <c:pt idx="2">
                  <c:v>224064</c:v>
                </c:pt>
                <c:pt idx="3">
                  <c:v>374556</c:v>
                </c:pt>
                <c:pt idx="4">
                  <c:v>464301</c:v>
                </c:pt>
                <c:pt idx="5">
                  <c:v>626985</c:v>
                </c:pt>
                <c:pt idx="6">
                  <c:v>614805</c:v>
                </c:pt>
                <c:pt idx="7">
                  <c:v>759325</c:v>
                </c:pt>
                <c:pt idx="8">
                  <c:v>922580</c:v>
                </c:pt>
                <c:pt idx="9">
                  <c:v>812168</c:v>
                </c:pt>
                <c:pt idx="10">
                  <c:v>857068</c:v>
                </c:pt>
                <c:pt idx="11">
                  <c:v>858437</c:v>
                </c:pt>
                <c:pt idx="12">
                  <c:v>756230</c:v>
                </c:pt>
                <c:pt idx="13">
                  <c:v>845617</c:v>
                </c:pt>
                <c:pt idx="14">
                  <c:v>948030</c:v>
                </c:pt>
                <c:pt idx="15" formatCode="#,##0">
                  <c:v>1041608</c:v>
                </c:pt>
                <c:pt idx="16">
                  <c:v>996790</c:v>
                </c:pt>
                <c:pt idx="17">
                  <c:v>976953</c:v>
                </c:pt>
                <c:pt idx="18">
                  <c:v>1139517</c:v>
                </c:pt>
                <c:pt idx="19">
                  <c:v>1175248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2-4502-A617-02CB802D2AB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Sheet1!$B$3:$Z$3</c:f>
              <c:numCache>
                <c:formatCode>General</c:formatCode>
                <c:ptCount val="20"/>
                <c:pt idx="0">
                  <c:v>415932</c:v>
                </c:pt>
                <c:pt idx="1">
                  <c:v>176793</c:v>
                </c:pt>
                <c:pt idx="2">
                  <c:v>251796</c:v>
                </c:pt>
                <c:pt idx="3">
                  <c:v>281364</c:v>
                </c:pt>
                <c:pt idx="4">
                  <c:v>306895</c:v>
                </c:pt>
                <c:pt idx="5">
                  <c:v>357727</c:v>
                </c:pt>
                <c:pt idx="6">
                  <c:v>282571</c:v>
                </c:pt>
                <c:pt idx="7">
                  <c:v>307954</c:v>
                </c:pt>
                <c:pt idx="8">
                  <c:v>364679</c:v>
                </c:pt>
                <c:pt idx="9">
                  <c:v>321772</c:v>
                </c:pt>
                <c:pt idx="10">
                  <c:v>315724</c:v>
                </c:pt>
                <c:pt idx="11">
                  <c:v>338154</c:v>
                </c:pt>
                <c:pt idx="12">
                  <c:v>311129</c:v>
                </c:pt>
                <c:pt idx="13">
                  <c:v>341433</c:v>
                </c:pt>
                <c:pt idx="14">
                  <c:v>315426</c:v>
                </c:pt>
                <c:pt idx="15" formatCode="#,##0">
                  <c:v>311309</c:v>
                </c:pt>
                <c:pt idx="16">
                  <c:v>322529</c:v>
                </c:pt>
                <c:pt idx="17">
                  <c:v>277803</c:v>
                </c:pt>
                <c:pt idx="18">
                  <c:v>300297</c:v>
                </c:pt>
                <c:pt idx="19">
                  <c:v>298492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A2-4502-A617-02CB802D2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866840"/>
        <c:axId val="404870760"/>
      </c:barChart>
      <c:catAx>
        <c:axId val="404866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640000"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70760"/>
        <c:crosses val="autoZero"/>
        <c:auto val="1"/>
        <c:lblAlgn val="ctr"/>
        <c:lblOffset val="100"/>
        <c:noMultiLvlLbl val="0"/>
      </c:catAx>
      <c:valAx>
        <c:axId val="404870760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66840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4516953830695114E-2"/>
                <c:y val="0.21767756951441647"/>
              </c:manualLayout>
            </c:layout>
            <c:tx>
              <c:rich>
                <a:bodyPr/>
                <a:lstStyle/>
                <a:p>
                  <a:pPr>
                    <a:defRPr sz="1050"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r>
                    <a:rPr lang="en-US" sz="105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Thousand Metric Tons</a:t>
                  </a: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39348660364198917"/>
          <c:y val="0.86388938430360618"/>
          <c:w val="0.25739355039685369"/>
          <c:h val="7.361108045656968E-2"/>
        </c:manualLayout>
      </c:layout>
      <c:overlay val="0"/>
      <c:txPr>
        <a:bodyPr/>
        <a:lstStyle/>
        <a:p>
          <a:pPr>
            <a:defRPr sz="1100" b="1" i="0" u="none">
              <a:latin typeface="Segoe UI Semibold" panose="020B0702040204020203" pitchFamily="34" charset="0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U.S.</a:t>
            </a:r>
            <a:r>
              <a:rPr lang="en-US" sz="1200" baseline="0" dirty="0"/>
              <a:t> Beef Plus BVM Export Volume</a:t>
            </a:r>
          </a:p>
          <a:p>
            <a:pPr>
              <a:defRPr sz="1200"/>
            </a:pPr>
            <a:r>
              <a:rPr lang="en-US" sz="1200" i="1" baseline="0" dirty="0"/>
              <a:t>January - May</a:t>
            </a:r>
            <a:endParaRPr lang="en-US" sz="1200" i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337060120698493"/>
          <c:y val="0.16982952906538412"/>
          <c:w val="0.84832490173429442"/>
          <c:h val="0.610601590759068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413902</c:v>
                </c:pt>
                <c:pt idx="1">
                  <c:v>399817</c:v>
                </c:pt>
                <c:pt idx="2">
                  <c:v>394095</c:v>
                </c:pt>
                <c:pt idx="3">
                  <c:v>462663</c:v>
                </c:pt>
                <c:pt idx="4">
                  <c:v>488859</c:v>
                </c:pt>
                <c:pt idx="5">
                  <c:v>436458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D-4607-A724-8002A9801DE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133255</c:v>
                </c:pt>
                <c:pt idx="1">
                  <c:v>130271</c:v>
                </c:pt>
                <c:pt idx="2">
                  <c:v>118501</c:v>
                </c:pt>
                <c:pt idx="3">
                  <c:v>125175</c:v>
                </c:pt>
                <c:pt idx="4">
                  <c:v>124407</c:v>
                </c:pt>
                <c:pt idx="5">
                  <c:v>117611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AD-4607-A724-8002A9801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620816"/>
        <c:axId val="203617488"/>
      </c:barChart>
      <c:catAx>
        <c:axId val="20362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617488"/>
        <c:crosses val="autoZero"/>
        <c:auto val="1"/>
        <c:lblAlgn val="ctr"/>
        <c:lblOffset val="100"/>
        <c:noMultiLvlLbl val="0"/>
      </c:catAx>
      <c:valAx>
        <c:axId val="203617488"/>
        <c:scaling>
          <c:orientation val="minMax"/>
          <c:max val="62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dirty="0"/>
                  <a:t>Thousand Metric</a:t>
                </a:r>
                <a:r>
                  <a:rPr lang="en-US" sz="1000" baseline="0" dirty="0"/>
                  <a:t> Tons</a:t>
                </a:r>
                <a:endParaRPr lang="en-US" sz="1000" dirty="0"/>
              </a:p>
            </c:rich>
          </c:tx>
          <c:layout>
            <c:manualLayout>
              <c:xMode val="edge"/>
              <c:yMode val="edge"/>
              <c:x val="2.614928151245797E-3"/>
              <c:y val="0.299203227699336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620816"/>
        <c:crosses val="autoZero"/>
        <c:crossBetween val="between"/>
        <c:majorUnit val="125000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835836046063922"/>
          <c:y val="0.88506562311816195"/>
          <c:w val="0.32076170592147391"/>
          <c:h val="8.70057466272147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0" dirty="0"/>
              <a:t>U.S.</a:t>
            </a:r>
            <a:r>
              <a:rPr lang="en-US" sz="1800" b="0" baseline="0" dirty="0"/>
              <a:t> Beef Plus BVM Export Value</a:t>
            </a:r>
          </a:p>
          <a:p>
            <a:pPr>
              <a:defRPr/>
            </a:pPr>
            <a:r>
              <a:rPr lang="en-US" sz="1800" b="0" i="1" baseline="0" dirty="0"/>
              <a:t>Annual</a:t>
            </a:r>
            <a:endParaRPr lang="en-US" sz="180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963870897986559"/>
          <c:y val="0.18176886775914902"/>
          <c:w val="0.85212520013523774"/>
          <c:h val="0.6152423024871853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invertIfNegative val="0"/>
          <c:cat>
            <c:strRef>
              <c:f>Sheet1!$B$1:$U$1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Sheet1!$B$2:$U$2</c:f>
              <c:numCache>
                <c:formatCode>General</c:formatCode>
                <c:ptCount val="20"/>
                <c:pt idx="0">
                  <c:v>3144939000</c:v>
                </c:pt>
                <c:pt idx="1">
                  <c:v>552414000</c:v>
                </c:pt>
                <c:pt idx="2">
                  <c:v>918547000</c:v>
                </c:pt>
                <c:pt idx="3">
                  <c:v>1522385000</c:v>
                </c:pt>
                <c:pt idx="4">
                  <c:v>2004652000</c:v>
                </c:pt>
                <c:pt idx="5">
                  <c:v>2819946000</c:v>
                </c:pt>
                <c:pt idx="6">
                  <c:v>2599820000</c:v>
                </c:pt>
                <c:pt idx="7">
                  <c:v>3538359000</c:v>
                </c:pt>
                <c:pt idx="8">
                  <c:v>4734676000</c:v>
                </c:pt>
                <c:pt idx="9">
                  <c:v>4807490000</c:v>
                </c:pt>
                <c:pt idx="10">
                  <c:v>5427233836</c:v>
                </c:pt>
                <c:pt idx="11">
                  <c:v>6294667708</c:v>
                </c:pt>
                <c:pt idx="12">
                  <c:v>5430964315</c:v>
                </c:pt>
                <c:pt idx="13">
                  <c:v>5440408143</c:v>
                </c:pt>
                <c:pt idx="14">
                  <c:v>6393758805</c:v>
                </c:pt>
                <c:pt idx="15" formatCode="#,##0">
                  <c:v>7442174657</c:v>
                </c:pt>
                <c:pt idx="16" formatCode="#,##0">
                  <c:v>7116701239</c:v>
                </c:pt>
                <c:pt idx="17" formatCode="#,##0">
                  <c:v>6773813415</c:v>
                </c:pt>
                <c:pt idx="18" formatCode="#,##0">
                  <c:v>9490117578</c:v>
                </c:pt>
                <c:pt idx="19" formatCode="#,##0">
                  <c:v>10438186407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1A-46C6-BF9B-14125E85FB9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invertIfNegative val="0"/>
          <c:cat>
            <c:strRef>
              <c:f>Sheet1!$B$1:$U$1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Sheet1!$B$3:$U$3</c:f>
              <c:numCache>
                <c:formatCode>General</c:formatCode>
                <c:ptCount val="20"/>
                <c:pt idx="0">
                  <c:v>710704000</c:v>
                </c:pt>
                <c:pt idx="1">
                  <c:v>256796000</c:v>
                </c:pt>
                <c:pt idx="2">
                  <c:v>446876000</c:v>
                </c:pt>
                <c:pt idx="3">
                  <c:v>519077000</c:v>
                </c:pt>
                <c:pt idx="4">
                  <c:v>612896000</c:v>
                </c:pt>
                <c:pt idx="5">
                  <c:v>799555000</c:v>
                </c:pt>
                <c:pt idx="6">
                  <c:v>481693000</c:v>
                </c:pt>
                <c:pt idx="7">
                  <c:v>540537000</c:v>
                </c:pt>
                <c:pt idx="8">
                  <c:v>686047000</c:v>
                </c:pt>
                <c:pt idx="9">
                  <c:v>703122000</c:v>
                </c:pt>
                <c:pt idx="10">
                  <c:v>729658000</c:v>
                </c:pt>
                <c:pt idx="11">
                  <c:v>838873838</c:v>
                </c:pt>
                <c:pt idx="12">
                  <c:v>871221094</c:v>
                </c:pt>
                <c:pt idx="13">
                  <c:v>902212000</c:v>
                </c:pt>
                <c:pt idx="14">
                  <c:v>875015499</c:v>
                </c:pt>
                <c:pt idx="15" formatCode="#,##0">
                  <c:v>890033050</c:v>
                </c:pt>
                <c:pt idx="16" formatCode="#,##0">
                  <c:v>972941144</c:v>
                </c:pt>
                <c:pt idx="17" formatCode="#,##0">
                  <c:v>875158134</c:v>
                </c:pt>
                <c:pt idx="18" formatCode="#,##0">
                  <c:v>1086248236</c:v>
                </c:pt>
                <c:pt idx="19" formatCode="#,##0">
                  <c:v>1244396414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1A-46C6-BF9B-14125E85F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873504"/>
        <c:axId val="404874288"/>
      </c:barChart>
      <c:catAx>
        <c:axId val="40487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 vert="horz"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74288"/>
        <c:crosses val="autoZero"/>
        <c:auto val="1"/>
        <c:lblAlgn val="ctr"/>
        <c:lblOffset val="100"/>
        <c:noMultiLvlLbl val="0"/>
      </c:catAx>
      <c:valAx>
        <c:axId val="404874288"/>
        <c:scaling>
          <c:orientation val="minMax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73504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1.4533687772213397E-2"/>
                <c:y val="0.33473015216200552"/>
              </c:manualLayout>
            </c:layout>
            <c:tx>
              <c:rich>
                <a:bodyPr/>
                <a:lstStyle/>
                <a:p>
                  <a:pPr>
                    <a:defRPr sz="1100"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r>
                    <a:rPr lang="en-US" sz="110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Billion</a:t>
                  </a:r>
                  <a:r>
                    <a:rPr lang="en-US" sz="1100" baseline="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 USD</a:t>
                  </a:r>
                  <a:endParaRPr lang="en-US" sz="11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38407632903157418"/>
          <c:y val="0.92089061126075766"/>
          <c:w val="0.25044008680357005"/>
          <c:h val="7.0212173327244401E-2"/>
        </c:manualLayout>
      </c:layout>
      <c:overlay val="0"/>
      <c:txPr>
        <a:bodyPr/>
        <a:lstStyle/>
        <a:p>
          <a:pPr>
            <a:defRPr sz="1100" b="1" i="0" u="none">
              <a:latin typeface="Segoe UI Semibold" panose="020B0702040204020203" pitchFamily="34" charset="0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U.S.</a:t>
            </a:r>
            <a:r>
              <a:rPr lang="en-US" sz="1400" baseline="0" dirty="0">
                <a:solidFill>
                  <a:schemeClr val="tx1"/>
                </a:solidFill>
              </a:rPr>
              <a:t> Beef Plus BVM Export Value</a:t>
            </a:r>
          </a:p>
          <a:p>
            <a:pPr>
              <a:defRPr sz="1400">
                <a:solidFill>
                  <a:schemeClr val="tx1"/>
                </a:solidFill>
              </a:defRPr>
            </a:pPr>
            <a:r>
              <a:rPr lang="en-US" sz="1400" i="1" baseline="0" dirty="0">
                <a:solidFill>
                  <a:schemeClr val="tx1"/>
                </a:solidFill>
              </a:rPr>
              <a:t>January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5693687099425894"/>
          <c:y val="2.49167316834227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319986867228004"/>
          <c:y val="0.18033043117717495"/>
          <c:w val="0.80895214561984397"/>
          <c:h val="0.642862141151649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2948731865</c:v>
                </c:pt>
                <c:pt idx="1">
                  <c:v>2910426491</c:v>
                </c:pt>
                <c:pt idx="2">
                  <c:v>2765201563</c:v>
                </c:pt>
                <c:pt idx="3">
                  <c:v>3440231982</c:v>
                </c:pt>
                <c:pt idx="4">
                  <c:v>4614484536</c:v>
                </c:pt>
                <c:pt idx="5">
                  <c:v>3638809136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8-4786-A0FA-2A3F150C1BC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367411992</c:v>
                </c:pt>
                <c:pt idx="1">
                  <c:v>393274022</c:v>
                </c:pt>
                <c:pt idx="2">
                  <c:v>371537156</c:v>
                </c:pt>
                <c:pt idx="3">
                  <c:v>396814318</c:v>
                </c:pt>
                <c:pt idx="4">
                  <c:v>526503644</c:v>
                </c:pt>
                <c:pt idx="5">
                  <c:v>448150767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8-4786-A0FA-2A3F150C1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78460656"/>
        <c:axId val="1078478544"/>
      </c:barChart>
      <c:catAx>
        <c:axId val="107846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8478544"/>
        <c:crosses val="autoZero"/>
        <c:auto val="1"/>
        <c:lblAlgn val="ctr"/>
        <c:lblOffset val="100"/>
        <c:noMultiLvlLbl val="0"/>
      </c:catAx>
      <c:valAx>
        <c:axId val="1078478544"/>
        <c:scaling>
          <c:orientation val="minMax"/>
          <c:max val="600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8460656"/>
        <c:crosses val="autoZero"/>
        <c:crossBetween val="between"/>
        <c:majorUnit val="1000000000"/>
        <c:dispUnits>
          <c:builtInUnit val="millions"/>
          <c:dispUnitsLbl>
            <c:layout>
              <c:manualLayout>
                <c:xMode val="edge"/>
                <c:yMode val="edge"/>
                <c:x val="1.4907415594921122E-3"/>
                <c:y val="0.37623153071788307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37058979573795"/>
          <c:y val="0.91188600039369749"/>
          <c:w val="0.36348835571799581"/>
          <c:h val="8.4982404601943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r>
              <a:rPr lang="en-US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Export Value Per Fed Head Slaughtered</a:t>
            </a:r>
          </a:p>
        </c:rich>
      </c:tx>
      <c:layout>
        <c:manualLayout>
          <c:xMode val="edge"/>
          <c:yMode val="edge"/>
          <c:x val="0.2581385991113905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9312960416767807E-2"/>
          <c:y val="0.12653325143199767"/>
          <c:w val="0.83249562994321713"/>
          <c:h val="0.659451141749608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Value Per 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c:spPr>
          <c:invertIfNegative val="0"/>
          <c:dLbls>
            <c:dLbl>
              <c:idx val="1"/>
              <c:layout>
                <c:manualLayout>
                  <c:x val="-1.1459382084853206E-3"/>
                  <c:y val="1.91673273177964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EA-402E-A7E8-C9EB02254B96}"/>
                </c:ext>
              </c:extLst>
            </c:dLbl>
            <c:dLbl>
              <c:idx val="3"/>
              <c:layout>
                <c:manualLayout>
                  <c:x val="0"/>
                  <c:y val="1.369094808414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D2-48F1-913A-49727DDBBDC7}"/>
                </c:ext>
              </c:extLst>
            </c:dLbl>
            <c:dLbl>
              <c:idx val="5"/>
              <c:layout>
                <c:manualLayout>
                  <c:x val="-2.2918764169706412E-3"/>
                  <c:y val="-1.0952758467312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EA-402E-A7E8-C9EB02254B96}"/>
                </c:ext>
              </c:extLst>
            </c:dLbl>
            <c:dLbl>
              <c:idx val="6"/>
              <c:layout>
                <c:manualLayout>
                  <c:x val="0"/>
                  <c:y val="1.369094808414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EA-402E-A7E8-C9EB02254B96}"/>
                </c:ext>
              </c:extLst>
            </c:dLbl>
            <c:dLbl>
              <c:idx val="9"/>
              <c:layout>
                <c:manualLayout>
                  <c:x val="-1.1459382084853206E-3"/>
                  <c:y val="8.21456885048423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EA-402E-A7E8-C9EB02254B96}"/>
                </c:ext>
              </c:extLst>
            </c:dLbl>
            <c:dLbl>
              <c:idx val="12"/>
              <c:layout>
                <c:manualLayout>
                  <c:x val="0"/>
                  <c:y val="-1.3690948084140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D2-48F1-913A-49727DDBBDC7}"/>
                </c:ext>
              </c:extLst>
            </c:dLbl>
            <c:dLbl>
              <c:idx val="13"/>
              <c:layout>
                <c:manualLayout>
                  <c:x val="-8.4034497848566743E-17"/>
                  <c:y val="8.2145688504843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D2-48F1-913A-49727DDBBDC7}"/>
                </c:ext>
              </c:extLst>
            </c:dLbl>
            <c:dLbl>
              <c:idx val="15"/>
              <c:layout>
                <c:manualLayout>
                  <c:x val="-1.6806899569713349E-16"/>
                  <c:y val="1.369094808414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EA-402E-A7E8-C9EB02254B96}"/>
                </c:ext>
              </c:extLst>
            </c:dLbl>
            <c:dLbl>
              <c:idx val="19"/>
              <c:layout>
                <c:manualLayout>
                  <c:x val="-1.7189073127279809E-3"/>
                  <c:y val="1.232196107846724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/>
                    </a:pPr>
                    <a:r>
                      <a:rPr lang="en-US" dirty="0"/>
                      <a:t>$448</a:t>
                    </a:r>
                  </a:p>
                </c:rich>
              </c:tx>
              <c:numFmt formatCode="&quot;$&quot;#,##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058290357642805E-2"/>
                      <c:h val="4.559085712018776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BBD2-48F1-913A-49727DDBBDC7}"/>
                </c:ext>
              </c:extLst>
            </c:dLbl>
            <c:dLbl>
              <c:idx val="20"/>
              <c:layout>
                <c:manualLayout>
                  <c:x val="0"/>
                  <c:y val="-5.4763792336561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5A-44F7-9DF5-B3E86842922F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Sheet1!$B$1:$V$1</c:f>
              <c:strCache>
                <c:ptCount val="2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Jan - May 2023</c:v>
                </c:pt>
              </c:strCache>
            </c:strRef>
          </c:cat>
          <c:val>
            <c:numRef>
              <c:f>Sheet1!$B$2:$V$2</c:f>
              <c:numCache>
                <c:formatCode>General</c:formatCode>
                <c:ptCount val="21"/>
                <c:pt idx="0">
                  <c:v>136.45828090000001</c:v>
                </c:pt>
                <c:pt idx="1">
                  <c:v>30.493995600000002</c:v>
                </c:pt>
                <c:pt idx="2">
                  <c:v>51.865790019999999</c:v>
                </c:pt>
                <c:pt idx="3">
                  <c:v>74.784840349999996</c:v>
                </c:pt>
                <c:pt idx="4">
                  <c:v>95.211610550000003</c:v>
                </c:pt>
                <c:pt idx="5">
                  <c:v>133.84</c:v>
                </c:pt>
                <c:pt idx="6">
                  <c:v>118.27</c:v>
                </c:pt>
                <c:pt idx="7">
                  <c:v>153.09</c:v>
                </c:pt>
                <c:pt idx="8">
                  <c:v>206.37</c:v>
                </c:pt>
                <c:pt idx="9">
                  <c:v>216.73</c:v>
                </c:pt>
                <c:pt idx="10">
                  <c:v>244.96</c:v>
                </c:pt>
                <c:pt idx="11">
                  <c:v>300.36</c:v>
                </c:pt>
                <c:pt idx="12">
                  <c:v>277.87</c:v>
                </c:pt>
                <c:pt idx="13">
                  <c:v>262.17</c:v>
                </c:pt>
                <c:pt idx="14">
                  <c:v>286.38</c:v>
                </c:pt>
                <c:pt idx="15" formatCode="&quot;$&quot;#,##0.00_);[Red]\(&quot;$&quot;#,##0.00\)">
                  <c:v>323.14</c:v>
                </c:pt>
                <c:pt idx="16">
                  <c:v>309.75</c:v>
                </c:pt>
                <c:pt idx="17">
                  <c:v>302.31</c:v>
                </c:pt>
                <c:pt idx="18">
                  <c:v>407.22</c:v>
                </c:pt>
                <c:pt idx="19">
                  <c:v>447.58</c:v>
                </c:pt>
                <c:pt idx="20">
                  <c:v>391.66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B-467A-926F-CF9848407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867232"/>
        <c:axId val="404164856"/>
      </c:barChart>
      <c:catAx>
        <c:axId val="404867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100000" vert="horz"/>
          <a:lstStyle/>
          <a:p>
            <a:pPr>
              <a:defRPr sz="12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164856"/>
        <c:crosses val="autoZero"/>
        <c:auto val="1"/>
        <c:lblAlgn val="ctr"/>
        <c:lblOffset val="100"/>
        <c:noMultiLvlLbl val="0"/>
      </c:catAx>
      <c:valAx>
        <c:axId val="404164856"/>
        <c:scaling>
          <c:orientation val="minMax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867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U.S. Beef &amp; Variety Meat Export $/Head</a:t>
            </a:r>
            <a:endParaRPr lang="en-US" sz="1800" b="1" baseline="0" dirty="0">
              <a:solidFill>
                <a:schemeClr val="tx1"/>
              </a:solidFill>
            </a:endParaRPr>
          </a:p>
          <a:p>
            <a:pPr>
              <a:defRPr sz="1800" b="1">
                <a:solidFill>
                  <a:schemeClr val="tx1"/>
                </a:solidFill>
              </a:defRPr>
            </a:pPr>
            <a:r>
              <a:rPr lang="en-US" sz="1800" b="1" i="1" baseline="0" dirty="0">
                <a:solidFill>
                  <a:schemeClr val="tx1"/>
                </a:solidFill>
              </a:rPr>
              <a:t>January – May  2023</a:t>
            </a:r>
            <a:endParaRPr lang="en-US" sz="1800" b="1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5419396456659282"/>
          <c:y val="5.827295873383968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069232446159552"/>
          <c:y val="0.13166525641074434"/>
          <c:w val="0.52022587936527354"/>
          <c:h val="0.8738852529265622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DB-4117-8B91-F4E22429480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DB-4117-8B91-F4E22429480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DB-4117-8B91-F4E22429480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DB-4117-8B91-F4E224294805}"/>
              </c:ext>
            </c:extLst>
          </c:dPt>
          <c:dPt>
            <c:idx val="4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DB-4117-8B91-F4E224294805}"/>
              </c:ext>
            </c:extLst>
          </c:dPt>
          <c:dPt>
            <c:idx val="5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8DB-4117-8B91-F4E224294805}"/>
              </c:ext>
            </c:extLst>
          </c:dPt>
          <c:dPt>
            <c:idx val="6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8DB-4117-8B91-F4E22429480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8DB-4117-8B91-F4E22429480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C8DB-4117-8B91-F4E22429480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C8DB-4117-8B91-F4E224294805}"/>
              </c:ext>
            </c:extLst>
          </c:dPt>
          <c:dLbls>
            <c:dLbl>
              <c:idx val="0"/>
              <c:layout>
                <c:manualLayout>
                  <c:x val="-0.10963665268147287"/>
                  <c:y val="0.19706180473008711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1160EAE9-921E-4C4D-9CA9-B1E0164369DB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8DB-4117-8B91-F4E224294805}"/>
                </c:ext>
              </c:extLst>
            </c:dLbl>
            <c:dLbl>
              <c:idx val="1"/>
              <c:layout>
                <c:manualLayout>
                  <c:x val="-0.15433534633433665"/>
                  <c:y val="-4.1843160089630634E-2"/>
                </c:manualLayout>
              </c:layout>
              <c:tx>
                <c:rich>
                  <a:bodyPr/>
                  <a:lstStyle/>
                  <a:p>
                    <a:fld id="{9530108F-1D66-4F40-A4E5-39B99B682928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DB-4117-8B91-F4E224294805}"/>
                </c:ext>
              </c:extLst>
            </c:dLbl>
            <c:dLbl>
              <c:idx val="2"/>
              <c:layout>
                <c:manualLayout>
                  <c:x val="2.9126428956617791E-2"/>
                  <c:y val="-0.12911749271297296"/>
                </c:manualLayout>
              </c:layout>
              <c:tx>
                <c:rich>
                  <a:bodyPr/>
                  <a:lstStyle/>
                  <a:p>
                    <a:fld id="{81B8A4FB-F895-4C85-AEE6-3FE6D6B59876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8DB-4117-8B91-F4E224294805}"/>
                </c:ext>
              </c:extLst>
            </c:dLbl>
            <c:dLbl>
              <c:idx val="3"/>
              <c:layout>
                <c:manualLayout>
                  <c:x val="0.12897599569607893"/>
                  <c:y val="-7.0493767176261796E-2"/>
                </c:manualLayout>
              </c:layout>
              <c:tx>
                <c:rich>
                  <a:bodyPr/>
                  <a:lstStyle/>
                  <a:p>
                    <a:fld id="{E7BE7AF7-5443-4C55-8147-6AC5E6B8F95B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8DB-4117-8B91-F4E224294805}"/>
                </c:ext>
              </c:extLst>
            </c:dLbl>
            <c:dLbl>
              <c:idx val="4"/>
              <c:layout>
                <c:manualLayout>
                  <c:x val="0.12179025778906452"/>
                  <c:y val="5.5767058705127118E-2"/>
                </c:manualLayout>
              </c:layout>
              <c:tx>
                <c:rich>
                  <a:bodyPr/>
                  <a:lstStyle/>
                  <a:p>
                    <a:fld id="{A1952BCC-11BE-4E06-B386-99B860CD9FC1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8DB-4117-8B91-F4E224294805}"/>
                </c:ext>
              </c:extLst>
            </c:dLbl>
            <c:dLbl>
              <c:idx val="5"/>
              <c:layout>
                <c:manualLayout>
                  <c:x val="0.12292092947357283"/>
                  <c:y val="0.11403219443010221"/>
                </c:manualLayout>
              </c:layout>
              <c:tx>
                <c:rich>
                  <a:bodyPr/>
                  <a:lstStyle/>
                  <a:p>
                    <a:fld id="{44EBC272-9025-4C6D-AF4D-110D3BAAD12B}" type="VALUE">
                      <a:rPr lang="en-US" baseline="0" smtClean="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8DB-4117-8B91-F4E224294805}"/>
                </c:ext>
              </c:extLst>
            </c:dLbl>
            <c:dLbl>
              <c:idx val="6"/>
              <c:layout>
                <c:manualLayout>
                  <c:x val="9.565643083065932E-2"/>
                  <c:y val="0.21082586024554098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 </a:t>
                    </a:r>
                    <a:fld id="{0425A26D-AE63-4B31-8412-EA120DA8C534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8DB-4117-8B91-F4E224294805}"/>
                </c:ext>
              </c:extLst>
            </c:dLbl>
            <c:dLbl>
              <c:idx val="9"/>
              <c:layout>
                <c:manualLayout>
                  <c:x val="4.3220971170874201E-2"/>
                  <c:y val="3.627303737733720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8DB-4117-8B91-F4E224294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Japan </c:v>
                </c:pt>
                <c:pt idx="1">
                  <c:v>Korea</c:v>
                </c:pt>
                <c:pt idx="2">
                  <c:v>China/HK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Others</c:v>
                </c:pt>
              </c:strCache>
            </c:strRef>
          </c:cat>
          <c:val>
            <c:numRef>
              <c:f>Sheet1!$B$2:$B$8</c:f>
              <c:numCache>
                <c:formatCode>_("$"* #,##0.00_);_("$"* \(#,##0.00\);_("$"* "-"??_);_(@_)</c:formatCode>
                <c:ptCount val="7"/>
                <c:pt idx="0">
                  <c:v>72.601848472942279</c:v>
                </c:pt>
                <c:pt idx="1">
                  <c:v>86.383523205335834</c:v>
                </c:pt>
                <c:pt idx="2">
                  <c:v>81.663996032620673</c:v>
                </c:pt>
                <c:pt idx="3">
                  <c:v>44.040406033483151</c:v>
                </c:pt>
                <c:pt idx="4">
                  <c:v>31.363258617550382</c:v>
                </c:pt>
                <c:pt idx="5">
                  <c:v>24.86702829872258</c:v>
                </c:pt>
                <c:pt idx="6" formatCode="&quot;$&quot;#,##0.00_);[Red]\(&quot;$&quot;#,##0.00\)">
                  <c:v>50.73501720156014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8DB-4117-8B91-F4E224294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Percent of Beef &amp; Variety</a:t>
            </a:r>
            <a:r>
              <a:rPr lang="en-US" baseline="0" dirty="0"/>
              <a:t> Meat Production E</a:t>
            </a:r>
            <a:r>
              <a:rPr lang="en-US" dirty="0"/>
              <a:t>xported</a:t>
            </a:r>
          </a:p>
        </c:rich>
      </c:tx>
      <c:layout>
        <c:manualLayout>
          <c:xMode val="edge"/>
          <c:yMode val="edge"/>
          <c:x val="0.21574994805483852"/>
          <c:y val="2.5907999572814663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9208961619942125E-2"/>
          <c:y val="0.13559675059195964"/>
          <c:w val="0.91759295719400291"/>
          <c:h val="0.64674299747863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Percent exported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-5.5815368036428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D5B-49DD-83B2-38D4EDC8F913}"/>
                </c:ext>
              </c:extLst>
            </c:dLbl>
            <c:dLbl>
              <c:idx val="3"/>
              <c:layout>
                <c:manualLayout>
                  <c:x val="2.307339428706391E-3"/>
                  <c:y val="-1.3953842009107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D5B-49DD-83B2-38D4EDC8F913}"/>
                </c:ext>
              </c:extLst>
            </c:dLbl>
            <c:dLbl>
              <c:idx val="10"/>
              <c:layout>
                <c:manualLayout>
                  <c:x val="2.470799815409853E-3"/>
                  <c:y val="1.6744610410928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D5B-49DD-83B2-38D4EDC8F913}"/>
                </c:ext>
              </c:extLst>
            </c:dLbl>
            <c:dLbl>
              <c:idx val="12"/>
              <c:layout>
                <c:manualLayout>
                  <c:x val="-1.3170911171974001E-3"/>
                  <c:y val="1.3953842009107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D5B-49DD-83B2-38D4EDC8F913}"/>
                </c:ext>
              </c:extLst>
            </c:dLbl>
            <c:dLbl>
              <c:idx val="17"/>
              <c:layout>
                <c:manualLayout>
                  <c:x val="-1.6920293679170421E-16"/>
                  <c:y val="-2.79076840182145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80-4EB6-923D-B414A6C5D3FB}"/>
                </c:ext>
              </c:extLst>
            </c:dLbl>
            <c:dLbl>
              <c:idx val="18"/>
              <c:layout>
                <c:manualLayout>
                  <c:x val="-1.6342140284420463E-4"/>
                  <c:y val="1.39538420091071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D5B-49DD-83B2-38D4EDC8F913}"/>
                </c:ext>
              </c:extLst>
            </c:dLbl>
            <c:dLbl>
              <c:idx val="19"/>
              <c:layout>
                <c:manualLayout>
                  <c:x val="0"/>
                  <c:y val="-1.3953842009107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5B-49DD-83B2-38D4EDC8F91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Sheet1!$B$1:$V$1</c:f>
              <c:strCache>
                <c:ptCount val="2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Jan - May 2023</c:v>
                </c:pt>
              </c:strCache>
            </c:strRef>
          </c:cat>
          <c:val>
            <c:numRef>
              <c:f>Sheet1!$B$2:$V$2</c:f>
              <c:numCache>
                <c:formatCode>0.0%</c:formatCode>
                <c:ptCount val="21"/>
                <c:pt idx="0" formatCode="0.000">
                  <c:v>0.13983303299501282</c:v>
                </c:pt>
                <c:pt idx="1">
                  <c:v>3.7792165149416114E-2</c:v>
                </c:pt>
                <c:pt idx="2">
                  <c:v>5.5557452420173785E-2</c:v>
                </c:pt>
                <c:pt idx="3">
                  <c:v>7.2405431043476451E-2</c:v>
                </c:pt>
                <c:pt idx="4">
                  <c:v>8.4245078299695478E-2</c:v>
                </c:pt>
                <c:pt idx="5">
                  <c:v>0.10720734072493292</c:v>
                </c:pt>
                <c:pt idx="6" formatCode="General">
                  <c:v>0.10009841128272177</c:v>
                </c:pt>
                <c:pt idx="7" formatCode="General">
                  <c:v>0.11734269086302596</c:v>
                </c:pt>
                <c:pt idx="8" formatCode="General">
                  <c:v>0.14218432264583755</c:v>
                </c:pt>
                <c:pt idx="9" formatCode="General">
                  <c:v>0.12682380845530986</c:v>
                </c:pt>
                <c:pt idx="10" formatCode="General">
                  <c:v>0.13217934332998535</c:v>
                </c:pt>
                <c:pt idx="11" formatCode="General">
                  <c:v>0.14302265112344983</c:v>
                </c:pt>
                <c:pt idx="12" formatCode="General">
                  <c:v>0.13071904092450759</c:v>
                </c:pt>
                <c:pt idx="13" formatCode="General">
                  <c:v>0.136531158310887</c:v>
                </c:pt>
                <c:pt idx="14" formatCode="General">
                  <c:v>0.1398891095401576</c:v>
                </c:pt>
                <c:pt idx="15" formatCode="General">
                  <c:v>0.14605186046349744</c:v>
                </c:pt>
                <c:pt idx="16" formatCode="General">
                  <c:v>0.14089492687123761</c:v>
                </c:pt>
                <c:pt idx="17" formatCode="General">
                  <c:v>0.13468135317958838</c:v>
                </c:pt>
                <c:pt idx="18" formatCode="General">
                  <c:v>0.15036344228617085</c:v>
                </c:pt>
                <c:pt idx="19" formatCode="General">
                  <c:v>0.152</c:v>
                </c:pt>
                <c:pt idx="20" formatCode="General">
                  <c:v>0.14399999999999999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2-4998-B4A5-5C547E79E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169952"/>
        <c:axId val="404171128"/>
      </c:barChart>
      <c:catAx>
        <c:axId val="40416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/>
          <a:lstStyle/>
          <a:p>
            <a:pPr>
              <a:defRPr sz="12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171128"/>
        <c:crosses val="autoZero"/>
        <c:auto val="1"/>
        <c:lblAlgn val="ctr"/>
        <c:lblOffset val="100"/>
        <c:noMultiLvlLbl val="0"/>
      </c:catAx>
      <c:valAx>
        <c:axId val="404171128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41699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Jan - May</a:t>
            </a:r>
            <a:r>
              <a:rPr lang="en-US" sz="2400" baseline="0" dirty="0"/>
              <a:t> Export Volume</a:t>
            </a:r>
            <a:endParaRPr lang="en-US" sz="2400" dirty="0"/>
          </a:p>
        </c:rich>
      </c:tx>
      <c:layout>
        <c:manualLayout>
          <c:xMode val="edge"/>
          <c:yMode val="edge"/>
          <c:x val="0.33744741744240686"/>
          <c:y val="1.58664090006265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614654533187689"/>
          <c:y val="0.13032505941054001"/>
          <c:w val="0.77280469004015984"/>
          <c:h val="0.613964379557667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Japan</c:v>
                </c:pt>
                <c:pt idx="2">
                  <c:v>China/HK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ASEAN</c:v>
                </c:pt>
                <c:pt idx="7">
                  <c:v>Middle East</c:v>
                </c:pt>
                <c:pt idx="8">
                  <c:v>Carib + DR</c:v>
                </c:pt>
                <c:pt idx="9">
                  <c:v>Africa</c:v>
                </c:pt>
                <c:pt idx="10">
                  <c:v>EU</c:v>
                </c:pt>
                <c:pt idx="11">
                  <c:v>Central Am</c:v>
                </c:pt>
                <c:pt idx="12">
                  <c:v>South Am</c:v>
                </c:pt>
              </c:strCache>
            </c:strRef>
          </c:cat>
          <c:val>
            <c:numRef>
              <c:f>Sheet1!$C$2:$C$14</c:f>
              <c:numCache>
                <c:formatCode>_(* #,##0_);_(* \(#,##0\);_(* "-"??_);_(@_)</c:formatCode>
                <c:ptCount val="13"/>
                <c:pt idx="0">
                  <c:v>101761</c:v>
                </c:pt>
                <c:pt idx="1">
                  <c:v>128045</c:v>
                </c:pt>
                <c:pt idx="2" formatCode="#,##0">
                  <c:v>38405</c:v>
                </c:pt>
                <c:pt idx="3">
                  <c:v>97102</c:v>
                </c:pt>
                <c:pt idx="4">
                  <c:v>40510</c:v>
                </c:pt>
                <c:pt idx="5" formatCode="#,##0">
                  <c:v>24478</c:v>
                </c:pt>
                <c:pt idx="6" formatCode="#,##0">
                  <c:v>21923</c:v>
                </c:pt>
                <c:pt idx="7" formatCode="#,##0">
                  <c:v>35261</c:v>
                </c:pt>
                <c:pt idx="8" formatCode="#,##0">
                  <c:v>12093</c:v>
                </c:pt>
                <c:pt idx="9" formatCode="#,##0">
                  <c:v>5887</c:v>
                </c:pt>
                <c:pt idx="10" formatCode="General">
                  <c:v>7070</c:v>
                </c:pt>
                <c:pt idx="11" formatCode="#,##0">
                  <c:v>5699</c:v>
                </c:pt>
                <c:pt idx="12">
                  <c:v>11116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E-40AB-9B93-B22DCEFA929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Japan</c:v>
                </c:pt>
                <c:pt idx="2">
                  <c:v>China/HK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ASEAN</c:v>
                </c:pt>
                <c:pt idx="7">
                  <c:v>Middle East</c:v>
                </c:pt>
                <c:pt idx="8">
                  <c:v>Carib + DR</c:v>
                </c:pt>
                <c:pt idx="9">
                  <c:v>Africa</c:v>
                </c:pt>
                <c:pt idx="10">
                  <c:v>EU</c:v>
                </c:pt>
                <c:pt idx="11">
                  <c:v>Central Am</c:v>
                </c:pt>
                <c:pt idx="12">
                  <c:v>South Am</c:v>
                </c:pt>
              </c:strCache>
            </c:strRef>
          </c:cat>
          <c:val>
            <c:numRef>
              <c:f>Sheet1!$D$2:$D$14</c:f>
              <c:numCache>
                <c:formatCode>_(* #,##0_);_(* \(#,##0\);_(* "-"??_);_(@_)</c:formatCode>
                <c:ptCount val="13"/>
                <c:pt idx="0">
                  <c:v>101664</c:v>
                </c:pt>
                <c:pt idx="1">
                  <c:v>134138</c:v>
                </c:pt>
                <c:pt idx="2" formatCode="#,##0">
                  <c:v>36536</c:v>
                </c:pt>
                <c:pt idx="3">
                  <c:v>77037</c:v>
                </c:pt>
                <c:pt idx="4">
                  <c:v>46762</c:v>
                </c:pt>
                <c:pt idx="5" formatCode="#,##0">
                  <c:v>24889</c:v>
                </c:pt>
                <c:pt idx="6" formatCode="#,##0">
                  <c:v>20640</c:v>
                </c:pt>
                <c:pt idx="7" formatCode="#,##0">
                  <c:v>26314</c:v>
                </c:pt>
                <c:pt idx="8" formatCode="#,##0">
                  <c:v>9346</c:v>
                </c:pt>
                <c:pt idx="9" formatCode="#,##0">
                  <c:v>12984</c:v>
                </c:pt>
                <c:pt idx="10" formatCode="General">
                  <c:v>5638</c:v>
                </c:pt>
                <c:pt idx="11" formatCode="#,##0">
                  <c:v>5687</c:v>
                </c:pt>
                <c:pt idx="12">
                  <c:v>9991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4FCE-40AB-9B93-B22DCEFA929F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Japan</c:v>
                </c:pt>
                <c:pt idx="2">
                  <c:v>China/HK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ASEAN</c:v>
                </c:pt>
                <c:pt idx="7">
                  <c:v>Middle East</c:v>
                </c:pt>
                <c:pt idx="8">
                  <c:v>Carib + DR</c:v>
                </c:pt>
                <c:pt idx="9">
                  <c:v>Africa</c:v>
                </c:pt>
                <c:pt idx="10">
                  <c:v>EU</c:v>
                </c:pt>
                <c:pt idx="11">
                  <c:v>Central Am</c:v>
                </c:pt>
                <c:pt idx="12">
                  <c:v>South Am</c:v>
                </c:pt>
              </c:strCache>
            </c:strRef>
          </c:cat>
          <c:val>
            <c:numRef>
              <c:f>Sheet1!$E$2:$E$14</c:f>
              <c:numCache>
                <c:formatCode>_(* #,##0_);_(* \(#,##0\);_(* "-"??_);_(@_)</c:formatCode>
                <c:ptCount val="13"/>
                <c:pt idx="0">
                  <c:v>121881</c:v>
                </c:pt>
                <c:pt idx="1">
                  <c:v>131423</c:v>
                </c:pt>
                <c:pt idx="2" formatCode="#,##0">
                  <c:v>87705</c:v>
                </c:pt>
                <c:pt idx="3">
                  <c:v>84850</c:v>
                </c:pt>
                <c:pt idx="4">
                  <c:v>43366</c:v>
                </c:pt>
                <c:pt idx="5" formatCode="#,##0">
                  <c:v>23502</c:v>
                </c:pt>
                <c:pt idx="6" formatCode="#,##0">
                  <c:v>22752</c:v>
                </c:pt>
                <c:pt idx="7" formatCode="#,##0">
                  <c:v>27773</c:v>
                </c:pt>
                <c:pt idx="8" formatCode="#,##0">
                  <c:v>8258</c:v>
                </c:pt>
                <c:pt idx="9" formatCode="#,##0">
                  <c:v>10418</c:v>
                </c:pt>
                <c:pt idx="10" formatCode="General">
                  <c:v>4387</c:v>
                </c:pt>
                <c:pt idx="11" formatCode="#,##0">
                  <c:v>8401</c:v>
                </c:pt>
                <c:pt idx="12">
                  <c:v>12422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8-4CC0-8867-142967D3D9D0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5.665430710577948E-3"/>
                  <c:y val="2.64440150010442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1D7-4E6B-A4AF-62310287514B}"/>
                </c:ext>
              </c:extLst>
            </c:dLbl>
            <c:dLbl>
              <c:idx val="1"/>
              <c:layout>
                <c:manualLayout>
                  <c:x val="1.8129378273849393E-2"/>
                  <c:y val="1.8510810500730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1D7-4E6B-A4AF-62310287514B}"/>
                </c:ext>
              </c:extLst>
            </c:dLbl>
            <c:dLbl>
              <c:idx val="2"/>
              <c:layout>
                <c:manualLayout>
                  <c:x val="1.8129378273849434E-2"/>
                  <c:y val="2.11552120008353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1D7-4E6B-A4AF-62310287514B}"/>
                </c:ext>
              </c:extLst>
            </c:dLbl>
            <c:dLbl>
              <c:idx val="3"/>
              <c:layout>
                <c:manualLayout>
                  <c:x val="9.0646891369247588E-3"/>
                  <c:y val="-3.702162100146196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1D7-4E6B-A4AF-62310287514B}"/>
                </c:ext>
              </c:extLst>
            </c:dLbl>
            <c:dLbl>
              <c:idx val="4"/>
              <c:layout>
                <c:manualLayout>
                  <c:x val="7.9316029948091268E-3"/>
                  <c:y val="-2.64440150010442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1D7-4E6B-A4AF-62310287514B}"/>
                </c:ext>
              </c:extLst>
            </c:dLbl>
            <c:dLbl>
              <c:idx val="5"/>
              <c:layout>
                <c:manualLayout>
                  <c:x val="7.9316029948091268E-3"/>
                  <c:y val="-1.8510810500730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1D7-4E6B-A4AF-62310287514B}"/>
                </c:ext>
              </c:extLst>
            </c:dLbl>
            <c:dLbl>
              <c:idx val="6"/>
              <c:layout>
                <c:manualLayout>
                  <c:x val="3.3992584263467687E-3"/>
                  <c:y val="7.93320450031326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1D7-4E6B-A4AF-62310287514B}"/>
                </c:ext>
              </c:extLst>
            </c:dLbl>
            <c:dLbl>
              <c:idx val="7"/>
              <c:layout>
                <c:manualLayout>
                  <c:x val="6.7985168526935374E-3"/>
                  <c:y val="1.851081050073086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1D7-4E6B-A4AF-62310287514B}"/>
                </c:ext>
              </c:extLst>
            </c:dLbl>
            <c:dLbl>
              <c:idx val="8"/>
              <c:layout>
                <c:manualLayout>
                  <c:x val="-1.1330861421155896E-3"/>
                  <c:y val="-1.586640900062663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1D7-4E6B-A4AF-62310287514B}"/>
                </c:ext>
              </c:extLst>
            </c:dLbl>
            <c:dLbl>
              <c:idx val="9"/>
              <c:layout>
                <c:manualLayout>
                  <c:x val="-4.5323445684623586E-3"/>
                  <c:y val="-3.966602250156633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+67%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1D7-4E6B-A4AF-62310287514B}"/>
                </c:ext>
              </c:extLst>
            </c:dLbl>
            <c:dLbl>
              <c:idx val="10"/>
              <c:layout>
                <c:manualLayout>
                  <c:x val="1.1330861421156727E-3"/>
                  <c:y val="7.93320450031326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1D7-4E6B-A4AF-62310287514B}"/>
                </c:ext>
              </c:extLst>
            </c:dLbl>
            <c:dLbl>
              <c:idx val="11"/>
              <c:layout>
                <c:manualLayout>
                  <c:x val="-1.6618404773798596E-16"/>
                  <c:y val="1.322200750052211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1D7-4E6B-A4AF-62310287514B}"/>
                </c:ext>
              </c:extLst>
            </c:dLbl>
            <c:dLbl>
              <c:idx val="12"/>
              <c:layout>
                <c:manualLayout>
                  <c:x val="-1.1330861421157557E-3"/>
                  <c:y val="-1.85108105007309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F1D7-4E6B-A4AF-62310287514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Sheet1!$F$2:$F$14</c:f>
              <c:numCache>
                <c:formatCode>General</c:formatCode>
                <c:ptCount val="13"/>
                <c:pt idx="0">
                  <c:v>125673</c:v>
                </c:pt>
                <c:pt idx="1">
                  <c:v>127622</c:v>
                </c:pt>
                <c:pt idx="2">
                  <c:v>110551</c:v>
                </c:pt>
                <c:pt idx="3">
                  <c:v>72588</c:v>
                </c:pt>
                <c:pt idx="4">
                  <c:v>42801</c:v>
                </c:pt>
                <c:pt idx="5">
                  <c:v>31512</c:v>
                </c:pt>
                <c:pt idx="6">
                  <c:v>25468</c:v>
                </c:pt>
                <c:pt idx="7">
                  <c:v>30078</c:v>
                </c:pt>
                <c:pt idx="8">
                  <c:v>11507</c:v>
                </c:pt>
                <c:pt idx="9">
                  <c:v>6236</c:v>
                </c:pt>
                <c:pt idx="10">
                  <c:v>8029</c:v>
                </c:pt>
                <c:pt idx="11">
                  <c:v>9354</c:v>
                </c:pt>
                <c:pt idx="12">
                  <c:v>11024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D7-4E6B-A4AF-62310287514B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Sheet1!$G$2:$G$14</c:f>
              <c:numCache>
                <c:formatCode>General</c:formatCode>
                <c:ptCount val="13"/>
                <c:pt idx="0">
                  <c:v>112365</c:v>
                </c:pt>
                <c:pt idx="1">
                  <c:v>108359</c:v>
                </c:pt>
                <c:pt idx="2">
                  <c:v>98671</c:v>
                </c:pt>
                <c:pt idx="3">
                  <c:v>82166</c:v>
                </c:pt>
                <c:pt idx="4">
                  <c:v>41799</c:v>
                </c:pt>
                <c:pt idx="5">
                  <c:v>26481</c:v>
                </c:pt>
                <c:pt idx="6">
                  <c:v>17987</c:v>
                </c:pt>
                <c:pt idx="7">
                  <c:v>17974</c:v>
                </c:pt>
                <c:pt idx="8">
                  <c:v>11653</c:v>
                </c:pt>
                <c:pt idx="9">
                  <c:v>10444</c:v>
                </c:pt>
                <c:pt idx="10">
                  <c:v>8993</c:v>
                </c:pt>
                <c:pt idx="11">
                  <c:v>8413</c:v>
                </c:pt>
                <c:pt idx="12">
                  <c:v>8005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2-446F-90D9-0972E1A2C6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168384"/>
        <c:axId val="404165640"/>
        <c:extLst/>
      </c:barChart>
      <c:catAx>
        <c:axId val="40416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4165640"/>
        <c:crosses val="autoZero"/>
        <c:auto val="1"/>
        <c:lblAlgn val="ctr"/>
        <c:lblOffset val="100"/>
        <c:noMultiLvlLbl val="0"/>
      </c:catAx>
      <c:valAx>
        <c:axId val="404165640"/>
        <c:scaling>
          <c:orientation val="minMax"/>
          <c:max val="14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Metric</a:t>
                </a:r>
                <a:r>
                  <a:rPr lang="en-US" baseline="0" dirty="0"/>
                  <a:t> tons</a:t>
                </a:r>
                <a:endParaRPr lang="en-US" dirty="0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404168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693684525799413"/>
          <c:y val="0.37592020487240346"/>
          <c:w val="7.0565928349520857E-2"/>
          <c:h val="0.3669794209343732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Jan</a:t>
            </a:r>
            <a:r>
              <a:rPr lang="en-US" sz="2400" baseline="0" dirty="0"/>
              <a:t> - May Export Value</a:t>
            </a:r>
            <a:endParaRPr lang="en-US" sz="2400" dirty="0"/>
          </a:p>
        </c:rich>
      </c:tx>
      <c:layout>
        <c:manualLayout>
          <c:xMode val="edge"/>
          <c:yMode val="edge"/>
          <c:x val="0.3378957633825192"/>
          <c:y val="1.777469603070443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077957845804801"/>
          <c:y val="9.9854203505673908E-2"/>
          <c:w val="0.80043776832395941"/>
          <c:h val="0.64443530050632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China/HK</c:v>
                </c:pt>
                <c:pt idx="2">
                  <c:v>Japan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EU</c:v>
                </c:pt>
                <c:pt idx="7">
                  <c:v>Carib + DR</c:v>
                </c:pt>
                <c:pt idx="8">
                  <c:v>ASEAN</c:v>
                </c:pt>
                <c:pt idx="9">
                  <c:v>Middle East</c:v>
                </c:pt>
                <c:pt idx="10">
                  <c:v>Central Am</c:v>
                </c:pt>
                <c:pt idx="11">
                  <c:v>South Am</c:v>
                </c:pt>
                <c:pt idx="12">
                  <c:v>Africa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743481618</c:v>
                </c:pt>
                <c:pt idx="1">
                  <c:v>322030795</c:v>
                </c:pt>
                <c:pt idx="2">
                  <c:v>827982238</c:v>
                </c:pt>
                <c:pt idx="3">
                  <c:v>462102589</c:v>
                </c:pt>
                <c:pt idx="4">
                  <c:v>264060215</c:v>
                </c:pt>
                <c:pt idx="5">
                  <c:v>218233654</c:v>
                </c:pt>
                <c:pt idx="6">
                  <c:v>80698894</c:v>
                </c:pt>
                <c:pt idx="7">
                  <c:v>80234961</c:v>
                </c:pt>
                <c:pt idx="8">
                  <c:v>108672242</c:v>
                </c:pt>
                <c:pt idx="9">
                  <c:v>97186409</c:v>
                </c:pt>
                <c:pt idx="10">
                  <c:v>33838356</c:v>
                </c:pt>
                <c:pt idx="11">
                  <c:v>51841605</c:v>
                </c:pt>
                <c:pt idx="12">
                  <c:v>5986240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E-40AB-9B93-B22DCEFA929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China/HK</c:v>
                </c:pt>
                <c:pt idx="2">
                  <c:v>Japan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EU</c:v>
                </c:pt>
                <c:pt idx="7">
                  <c:v>Carib + DR</c:v>
                </c:pt>
                <c:pt idx="8">
                  <c:v>ASEAN</c:v>
                </c:pt>
                <c:pt idx="9">
                  <c:v>Middle East</c:v>
                </c:pt>
                <c:pt idx="10">
                  <c:v>Central Am</c:v>
                </c:pt>
                <c:pt idx="11">
                  <c:v>South Am</c:v>
                </c:pt>
                <c:pt idx="12">
                  <c:v>Africa</c:v>
                </c:pt>
              </c:strCache>
            </c:str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719184530</c:v>
                </c:pt>
                <c:pt idx="1">
                  <c:v>309512174</c:v>
                </c:pt>
                <c:pt idx="2">
                  <c:v>841748671</c:v>
                </c:pt>
                <c:pt idx="3">
                  <c:v>356919647</c:v>
                </c:pt>
                <c:pt idx="4">
                  <c:v>307322912</c:v>
                </c:pt>
                <c:pt idx="5">
                  <c:v>215843459</c:v>
                </c:pt>
                <c:pt idx="6">
                  <c:v>62170209</c:v>
                </c:pt>
                <c:pt idx="7">
                  <c:v>59797074</c:v>
                </c:pt>
                <c:pt idx="8">
                  <c:v>102333309</c:v>
                </c:pt>
                <c:pt idx="9">
                  <c:v>70735937</c:v>
                </c:pt>
                <c:pt idx="10">
                  <c:v>31660994</c:v>
                </c:pt>
                <c:pt idx="11">
                  <c:v>41726341</c:v>
                </c:pt>
                <c:pt idx="12">
                  <c:v>11468755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4FCE-40AB-9B93-B22DCEFA929F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Sheet1!$A$2:$A$14</c:f>
              <c:strCache>
                <c:ptCount val="13"/>
                <c:pt idx="0">
                  <c:v>Korea</c:v>
                </c:pt>
                <c:pt idx="1">
                  <c:v>China/HK</c:v>
                </c:pt>
                <c:pt idx="2">
                  <c:v>Japan</c:v>
                </c:pt>
                <c:pt idx="3">
                  <c:v>Mexico</c:v>
                </c:pt>
                <c:pt idx="4">
                  <c:v>Canada</c:v>
                </c:pt>
                <c:pt idx="5">
                  <c:v>Taiwan</c:v>
                </c:pt>
                <c:pt idx="6">
                  <c:v>EU</c:v>
                </c:pt>
                <c:pt idx="7">
                  <c:v>Carib + DR</c:v>
                </c:pt>
                <c:pt idx="8">
                  <c:v>ASEAN</c:v>
                </c:pt>
                <c:pt idx="9">
                  <c:v>Middle East</c:v>
                </c:pt>
                <c:pt idx="10">
                  <c:v>Central Am</c:v>
                </c:pt>
                <c:pt idx="11">
                  <c:v>South Am</c:v>
                </c:pt>
                <c:pt idx="12">
                  <c:v>Africa</c:v>
                </c:pt>
              </c:strCache>
            </c:str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912043313</c:v>
                </c:pt>
                <c:pt idx="1">
                  <c:v>707577707</c:v>
                </c:pt>
                <c:pt idx="2">
                  <c:v>864150749</c:v>
                </c:pt>
                <c:pt idx="3">
                  <c:v>405553183</c:v>
                </c:pt>
                <c:pt idx="4">
                  <c:v>289956263</c:v>
                </c:pt>
                <c:pt idx="5">
                  <c:v>221957388</c:v>
                </c:pt>
                <c:pt idx="6">
                  <c:v>51738027</c:v>
                </c:pt>
                <c:pt idx="7">
                  <c:v>50900427</c:v>
                </c:pt>
                <c:pt idx="8">
                  <c:v>112207269</c:v>
                </c:pt>
                <c:pt idx="9">
                  <c:v>90167563</c:v>
                </c:pt>
                <c:pt idx="10">
                  <c:v>50607246</c:v>
                </c:pt>
                <c:pt idx="11">
                  <c:v>63301682</c:v>
                </c:pt>
                <c:pt idx="12">
                  <c:v>10961864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E-40AB-9B93-B22DCEFA929F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2.9496698951348561E-2"/>
                  <c:y val="5.586333038221395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-30%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FCE-43F8-ACED-46197C0245D6}"/>
                </c:ext>
              </c:extLst>
            </c:dLbl>
            <c:dLbl>
              <c:idx val="1"/>
              <c:layout>
                <c:manualLayout>
                  <c:x val="1.4748349475674249E-2"/>
                  <c:y val="5.07848458020126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FCE-43F8-ACED-46197C0245D6}"/>
                </c:ext>
              </c:extLst>
            </c:dLbl>
            <c:dLbl>
              <c:idx val="2"/>
              <c:layout>
                <c:manualLayout>
                  <c:x val="2.1555280002908579E-2"/>
                  <c:y val="1.269621145050312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FCE-43F8-ACED-46197C0245D6}"/>
                </c:ext>
              </c:extLst>
            </c:dLbl>
            <c:dLbl>
              <c:idx val="3"/>
              <c:layout>
                <c:manualLayout>
                  <c:x val="8.5086631590428185E-3"/>
                  <c:y val="-2.285318061090570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+17%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560642113300019E-2"/>
                      <c:h val="7.3574645325834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3FCE-43F8-ACED-46197C0245D6}"/>
                </c:ext>
              </c:extLst>
            </c:dLbl>
            <c:dLbl>
              <c:idx val="4"/>
              <c:layout>
                <c:manualLayout>
                  <c:x val="7.9414189484399191E-3"/>
                  <c:y val="-7.617726870301901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FCE-43F8-ACED-46197C0245D6}"/>
                </c:ext>
              </c:extLst>
            </c:dLbl>
            <c:dLbl>
              <c:idx val="5"/>
              <c:layout>
                <c:manualLayout>
                  <c:x val="1.5882837896880005E-2"/>
                  <c:y val="2.539242290100633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3FCE-43F8-ACED-46197C0245D6}"/>
                </c:ext>
              </c:extLst>
            </c:dLbl>
            <c:dLbl>
              <c:idx val="6"/>
              <c:layout>
                <c:manualLayout>
                  <c:x val="4.537953684822859E-3"/>
                  <c:y val="-2.5392422901006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3FCE-43F8-ACED-46197C0245D6}"/>
                </c:ext>
              </c:extLst>
            </c:dLbl>
            <c:dLbl>
              <c:idx val="7"/>
              <c:layout>
                <c:manualLayout>
                  <c:x val="-3.4034652636171438E-3"/>
                  <c:y val="1.52354537406038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3FCE-43F8-ACED-46197C0245D6}"/>
                </c:ext>
              </c:extLst>
            </c:dLbl>
            <c:dLbl>
              <c:idx val="8"/>
              <c:layout>
                <c:manualLayout>
                  <c:x val="3.4034652636170605E-3"/>
                  <c:y val="-1.26962114505032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-44%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3FCE-43F8-ACED-46197C0245D6}"/>
                </c:ext>
              </c:extLst>
            </c:dLbl>
            <c:dLbl>
              <c:idx val="9"/>
              <c:layout>
                <c:manualLayout>
                  <c:x val="2.2689768424113462E-3"/>
                  <c:y val="-1.52354537406038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3FCE-43F8-ACED-46197C0245D6}"/>
                </c:ext>
              </c:extLst>
            </c:dLbl>
            <c:dLbl>
              <c:idx val="10"/>
              <c:layout>
                <c:manualLayout>
                  <c:x val="-2.2689768424113462E-3"/>
                  <c:y val="1.269621145050307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3FCE-43F8-ACED-46197C0245D6}"/>
                </c:ext>
              </c:extLst>
            </c:dLbl>
            <c:dLbl>
              <c:idx val="11"/>
              <c:layout>
                <c:manualLayout>
                  <c:x val="-1.6638971296200875E-16"/>
                  <c:y val="1.523545374060380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-38%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FCE-43F8-ACED-46197C0245D6}"/>
                </c:ext>
              </c:extLst>
            </c:dLbl>
            <c:dLbl>
              <c:idx val="12"/>
              <c:layout>
                <c:manualLayout>
                  <c:x val="-5.6724421060287394E-3"/>
                  <c:y val="2.53924229010054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+43%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3FCE-43F8-ACED-46197C0245D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Sheet1!$F$2:$F$14</c:f>
              <c:numCache>
                <c:formatCode>General</c:formatCode>
                <c:ptCount val="13"/>
                <c:pt idx="0">
                  <c:v>1288592841</c:v>
                </c:pt>
                <c:pt idx="1">
                  <c:v>1013913077</c:v>
                </c:pt>
                <c:pt idx="2">
                  <c:v>1041697583</c:v>
                </c:pt>
                <c:pt idx="3">
                  <c:v>393617128</c:v>
                </c:pt>
                <c:pt idx="4">
                  <c:v>347378752</c:v>
                </c:pt>
                <c:pt idx="5">
                  <c:v>378258841</c:v>
                </c:pt>
                <c:pt idx="6">
                  <c:v>104199270</c:v>
                </c:pt>
                <c:pt idx="7">
                  <c:v>100396526</c:v>
                </c:pt>
                <c:pt idx="8">
                  <c:v>188207037</c:v>
                </c:pt>
                <c:pt idx="9">
                  <c:v>131260105</c:v>
                </c:pt>
                <c:pt idx="10">
                  <c:v>65295442</c:v>
                </c:pt>
                <c:pt idx="11">
                  <c:v>71986780</c:v>
                </c:pt>
                <c:pt idx="12">
                  <c:v>8428632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E-43F8-ACED-46197C0245D6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Sheet1!$G$2:$G$14</c:f>
              <c:numCache>
                <c:formatCode>General</c:formatCode>
                <c:ptCount val="13"/>
                <c:pt idx="0">
                  <c:v>901420703</c:v>
                </c:pt>
                <c:pt idx="1">
                  <c:v>852171965</c:v>
                </c:pt>
                <c:pt idx="2">
                  <c:v>757607549</c:v>
                </c:pt>
                <c:pt idx="3">
                  <c:v>459566041</c:v>
                </c:pt>
                <c:pt idx="4">
                  <c:v>327278740</c:v>
                </c:pt>
                <c:pt idx="5">
                  <c:v>259489927</c:v>
                </c:pt>
                <c:pt idx="6">
                  <c:v>114882167</c:v>
                </c:pt>
                <c:pt idx="7">
                  <c:v>107684411</c:v>
                </c:pt>
                <c:pt idx="8">
                  <c:v>105990946</c:v>
                </c:pt>
                <c:pt idx="9">
                  <c:v>78546947</c:v>
                </c:pt>
                <c:pt idx="10">
                  <c:v>57934834</c:v>
                </c:pt>
                <c:pt idx="11">
                  <c:v>44677093</c:v>
                </c:pt>
                <c:pt idx="12">
                  <c:v>12065327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7-4D78-A418-E025AA977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168384"/>
        <c:axId val="404165640"/>
        <c:extLst/>
      </c:barChart>
      <c:catAx>
        <c:axId val="40416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4165640"/>
        <c:crosses val="autoZero"/>
        <c:auto val="1"/>
        <c:lblAlgn val="ctr"/>
        <c:lblOffset val="100"/>
        <c:noMultiLvlLbl val="0"/>
      </c:catAx>
      <c:valAx>
        <c:axId val="40416564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Million</a:t>
                </a:r>
                <a:r>
                  <a:rPr lang="en-US" baseline="0" dirty="0"/>
                  <a:t> US $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0.329102490398897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crossAx val="404168384"/>
        <c:crosses val="autoZero"/>
        <c:crossBetween val="between"/>
        <c:dispUnits>
          <c:builtInUnit val="millions"/>
        </c:dispUnits>
      </c:valAx>
    </c:plotArea>
    <c:legend>
      <c:legendPos val="r"/>
      <c:layout>
        <c:manualLayout>
          <c:xMode val="edge"/>
          <c:yMode val="edge"/>
          <c:x val="0.90333980829488825"/>
          <c:y val="0.3759201870286436"/>
          <c:w val="7.0653258978783551E-2"/>
          <c:h val="0.352385848062938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b="0" dirty="0"/>
              <a:t>U.S.</a:t>
            </a:r>
            <a:r>
              <a:rPr lang="en-US" sz="1600" b="0" baseline="0" dirty="0"/>
              <a:t> Pork &amp; Variety Meat Exports</a:t>
            </a:r>
          </a:p>
          <a:p>
            <a:pPr>
              <a:defRPr sz="1600"/>
            </a:pPr>
            <a:r>
              <a:rPr lang="en-US" sz="1600" b="0" i="1" baseline="0" dirty="0"/>
              <a:t>Annual</a:t>
            </a:r>
            <a:endParaRPr lang="en-US" sz="160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429639546687983"/>
          <c:y val="0.12587733558525965"/>
          <c:w val="0.77720759305295883"/>
          <c:h val="0.72779891182840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invertIfNegative val="0"/>
          <c:cat>
            <c:numRef>
              <c:f>Sheet1!$A$2:$A$30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Sheet1!$B$2:$B$30</c:f>
              <c:numCache>
                <c:formatCode>_(* #,##0_);_(* \(#,##0\);_(* "-"??_);_(@_)</c:formatCode>
                <c:ptCount val="28"/>
                <c:pt idx="0">
                  <c:v>365259</c:v>
                </c:pt>
                <c:pt idx="1">
                  <c:v>413166</c:v>
                </c:pt>
                <c:pt idx="2">
                  <c:v>458311</c:v>
                </c:pt>
                <c:pt idx="3">
                  <c:v>533091</c:v>
                </c:pt>
                <c:pt idx="4">
                  <c:v>506313</c:v>
                </c:pt>
                <c:pt idx="5">
                  <c:v>557951</c:v>
                </c:pt>
                <c:pt idx="6">
                  <c:v>702042</c:v>
                </c:pt>
                <c:pt idx="7">
                  <c:v>726357</c:v>
                </c:pt>
                <c:pt idx="8">
                  <c:v>757406</c:v>
                </c:pt>
                <c:pt idx="9">
                  <c:v>1023413</c:v>
                </c:pt>
                <c:pt idx="10">
                  <c:v>1160742</c:v>
                </c:pt>
                <c:pt idx="11">
                  <c:v>1262499</c:v>
                </c:pt>
                <c:pt idx="12">
                  <c:v>1305622</c:v>
                </c:pt>
                <c:pt idx="13">
                  <c:v>2052447</c:v>
                </c:pt>
                <c:pt idx="14">
                  <c:v>1865745</c:v>
                </c:pt>
                <c:pt idx="15">
                  <c:v>1917649</c:v>
                </c:pt>
                <c:pt idx="16">
                  <c:v>2255334</c:v>
                </c:pt>
                <c:pt idx="17">
                  <c:v>2262109</c:v>
                </c:pt>
                <c:pt idx="18">
                  <c:v>2143585</c:v>
                </c:pt>
                <c:pt idx="19">
                  <c:v>2171375</c:v>
                </c:pt>
                <c:pt idx="20">
                  <c:v>2135363</c:v>
                </c:pt>
                <c:pt idx="21">
                  <c:v>2311277</c:v>
                </c:pt>
                <c:pt idx="22">
                  <c:v>2449159</c:v>
                </c:pt>
                <c:pt idx="23">
                  <c:v>2437423</c:v>
                </c:pt>
                <c:pt idx="24">
                  <c:v>2672320</c:v>
                </c:pt>
                <c:pt idx="25">
                  <c:v>2976564</c:v>
                </c:pt>
                <c:pt idx="26">
                  <c:v>2922033</c:v>
                </c:pt>
                <c:pt idx="27">
                  <c:v>2671781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E-4AE0-85EA-238ED18C9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9712"/>
        <c:axId val="40600167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cat>
            <c:numRef>
              <c:f>Sheet1!$A$2:$A$30</c:f>
              <c:numCache>
                <c:formatCode>General</c:formatCode>
                <c:ptCount val="28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</c:numCache>
            </c:numRef>
          </c:cat>
          <c:val>
            <c:numRef>
              <c:f>Sheet1!$C$2:$C$30</c:f>
              <c:numCache>
                <c:formatCode>_(* #,##0_);_(* \(#,##0\);_(* "-"??_);_(@_)</c:formatCode>
                <c:ptCount val="28"/>
                <c:pt idx="0">
                  <c:v>936051031</c:v>
                </c:pt>
                <c:pt idx="1">
                  <c:v>1108713271</c:v>
                </c:pt>
                <c:pt idx="2">
                  <c:v>1164055166</c:v>
                </c:pt>
                <c:pt idx="3">
                  <c:v>1149611769</c:v>
                </c:pt>
                <c:pt idx="4">
                  <c:v>1114979151</c:v>
                </c:pt>
                <c:pt idx="5">
                  <c:v>1297629329</c:v>
                </c:pt>
                <c:pt idx="6">
                  <c:v>1556070699</c:v>
                </c:pt>
                <c:pt idx="7">
                  <c:v>1504431042</c:v>
                </c:pt>
                <c:pt idx="8">
                  <c:v>1581671928</c:v>
                </c:pt>
                <c:pt idx="9">
                  <c:v>2227084521</c:v>
                </c:pt>
                <c:pt idx="10">
                  <c:v>2641445618</c:v>
                </c:pt>
                <c:pt idx="11">
                  <c:v>2863962429</c:v>
                </c:pt>
                <c:pt idx="12">
                  <c:v>3153599789</c:v>
                </c:pt>
                <c:pt idx="13">
                  <c:v>4883853253</c:v>
                </c:pt>
                <c:pt idx="14">
                  <c:v>4328924435</c:v>
                </c:pt>
                <c:pt idx="15">
                  <c:v>4781606030</c:v>
                </c:pt>
                <c:pt idx="16">
                  <c:v>6108307292</c:v>
                </c:pt>
                <c:pt idx="17">
                  <c:v>6322288861</c:v>
                </c:pt>
                <c:pt idx="18">
                  <c:v>6049094990</c:v>
                </c:pt>
                <c:pt idx="19">
                  <c:v>6648796417</c:v>
                </c:pt>
                <c:pt idx="20">
                  <c:v>5563687175</c:v>
                </c:pt>
                <c:pt idx="21">
                  <c:v>5940907790</c:v>
                </c:pt>
                <c:pt idx="22">
                  <c:v>6486161881</c:v>
                </c:pt>
                <c:pt idx="23">
                  <c:v>6392270464</c:v>
                </c:pt>
                <c:pt idx="24">
                  <c:v>6951923229</c:v>
                </c:pt>
                <c:pt idx="25">
                  <c:v>7714765354</c:v>
                </c:pt>
                <c:pt idx="26">
                  <c:v>8107056287</c:v>
                </c:pt>
                <c:pt idx="27">
                  <c:v>7676775254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E-4AE0-85EA-238ED18C9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5998144"/>
        <c:axId val="405998928"/>
      </c:lineChart>
      <c:catAx>
        <c:axId val="40599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820000"/>
          <a:lstStyle/>
          <a:p>
            <a:pPr>
              <a:defRPr sz="9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6001672"/>
        <c:crosses val="autoZero"/>
        <c:auto val="1"/>
        <c:lblAlgn val="ctr"/>
        <c:lblOffset val="100"/>
        <c:noMultiLvlLbl val="0"/>
      </c:catAx>
      <c:valAx>
        <c:axId val="4060016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Metric Tons</a:t>
                </a:r>
              </a:p>
            </c:rich>
          </c:tx>
          <c:layout>
            <c:manualLayout>
              <c:xMode val="edge"/>
              <c:yMode val="edge"/>
              <c:x val="1.9368383782782004E-3"/>
              <c:y val="0.40296471613178197"/>
            </c:manualLayout>
          </c:layout>
          <c:overlay val="0"/>
        </c:title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405999712"/>
        <c:crosses val="autoZero"/>
        <c:crossBetween val="between"/>
      </c:valAx>
      <c:valAx>
        <c:axId val="405998928"/>
        <c:scaling>
          <c:orientation val="minMax"/>
        </c:scaling>
        <c:delete val="0"/>
        <c:axPos val="r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5998144"/>
        <c:crosses val="max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96753416851766294"/>
                <c:y val="0.40560108202720974"/>
              </c:manualLayout>
            </c:layout>
            <c:tx>
              <c:rich>
                <a:bodyPr/>
                <a:lstStyle/>
                <a:p>
                  <a:pPr>
                    <a:defRPr sz="1200"/>
                  </a:pPr>
                  <a:r>
                    <a:rPr lang="en-US" sz="1200" dirty="0"/>
                    <a:t>Billion USD</a:t>
                  </a:r>
                </a:p>
              </c:rich>
            </c:tx>
          </c:dispUnitsLbl>
        </c:dispUnits>
      </c:valAx>
      <c:catAx>
        <c:axId val="405998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599892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45001521366906666"/>
          <c:y val="0.92528841842895981"/>
          <c:w val="0.20911316115257142"/>
          <c:h val="6.8928954342939358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U.S.</a:t>
            </a:r>
            <a:r>
              <a:rPr lang="en-US" sz="1400" baseline="0" dirty="0">
                <a:solidFill>
                  <a:schemeClr val="tx1"/>
                </a:solidFill>
              </a:rPr>
              <a:t> Pork &amp; Variety Meat Exports</a:t>
            </a:r>
          </a:p>
          <a:p>
            <a:pPr>
              <a:defRPr sz="1400"/>
            </a:pPr>
            <a:r>
              <a:rPr lang="en-US" sz="1400" i="1" baseline="0" dirty="0">
                <a:solidFill>
                  <a:schemeClr val="tx1"/>
                </a:solidFill>
              </a:rPr>
              <a:t>January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93329676976155"/>
          <c:y val="0.16171549320110079"/>
          <c:w val="0.6145851531018367"/>
          <c:h val="0.67283448720124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1083555</c:v>
                </c:pt>
                <c:pt idx="1">
                  <c:v>1035024</c:v>
                </c:pt>
                <c:pt idx="2">
                  <c:v>1345989</c:v>
                </c:pt>
                <c:pt idx="3">
                  <c:v>1336155</c:v>
                </c:pt>
                <c:pt idx="4">
                  <c:v>1067481</c:v>
                </c:pt>
                <c:pt idx="5">
                  <c:v>1221841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3-46A2-B6DD-DE3B597C7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6877023"/>
        <c:axId val="79685913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2849764350</c:v>
                </c:pt>
                <c:pt idx="1">
                  <c:v>2573733883</c:v>
                </c:pt>
                <c:pt idx="2">
                  <c:v>3533220872</c:v>
                </c:pt>
                <c:pt idx="3">
                  <c:v>3629447754</c:v>
                </c:pt>
                <c:pt idx="4">
                  <c:v>2967847294</c:v>
                </c:pt>
                <c:pt idx="5">
                  <c:v>3354626904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83-46A2-B6DD-DE3B597C7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223503"/>
        <c:axId val="126228495"/>
      </c:lineChart>
      <c:catAx>
        <c:axId val="79687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859135"/>
        <c:crosses val="autoZero"/>
        <c:auto val="1"/>
        <c:lblAlgn val="ctr"/>
        <c:lblOffset val="100"/>
        <c:noMultiLvlLbl val="0"/>
      </c:catAx>
      <c:valAx>
        <c:axId val="796859135"/>
        <c:scaling>
          <c:orientation val="minMax"/>
          <c:max val="14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r>
                  <a:rPr lang="en-US" sz="100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Metric</a:t>
                </a:r>
                <a:r>
                  <a:rPr lang="en-US" sz="1000" baseline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Tons</a:t>
                </a:r>
                <a:endParaRPr lang="en-US" sz="1000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270143314817225E-2"/>
              <c:y val="0.400111280219760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877023"/>
        <c:crosses val="autoZero"/>
        <c:crossBetween val="between"/>
        <c:majorUnit val="200000"/>
      </c:valAx>
      <c:valAx>
        <c:axId val="126228495"/>
        <c:scaling>
          <c:orientation val="minMax"/>
          <c:max val="4000000000"/>
          <c:min val="0"/>
        </c:scaling>
        <c:delete val="0"/>
        <c:axPos val="r"/>
        <c:numFmt formatCode="&quot;$&quot;#,##0" sourceLinked="0"/>
        <c:majorTickMark val="out"/>
        <c:minorTickMark val="none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223503"/>
        <c:crosses val="max"/>
        <c:crossBetween val="between"/>
        <c:majorUnit val="500000000"/>
        <c:dispUnits>
          <c:builtInUnit val="millions"/>
          <c:dispUnitsLbl>
            <c:layout>
              <c:manualLayout>
                <c:xMode val="edge"/>
                <c:yMode val="edge"/>
                <c:x val="0.94993365892544401"/>
                <c:y val="0.45425913513102084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</c:dispUnitsLbl>
        </c:dispUnits>
      </c:valAx>
      <c:catAx>
        <c:axId val="1262235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22849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287785551167752"/>
          <c:y val="0.93000073853377241"/>
          <c:w val="0.3035414464094271"/>
          <c:h val="6.9999313873832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0" dirty="0"/>
              <a:t>U.S. Pork Plus</a:t>
            </a:r>
            <a:r>
              <a:rPr lang="en-US" sz="1800" b="0" baseline="0" dirty="0"/>
              <a:t> PVM Export Volume</a:t>
            </a:r>
          </a:p>
          <a:p>
            <a:pPr>
              <a:defRPr/>
            </a:pPr>
            <a:r>
              <a:rPr lang="en-US" sz="1800" b="0" i="1" baseline="0" dirty="0"/>
              <a:t>Annual</a:t>
            </a:r>
            <a:endParaRPr lang="en-US" sz="180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731093106311998"/>
          <c:y val="0.16632972294260534"/>
          <c:w val="0.81832309777293122"/>
          <c:h val="0.680495206355539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0"/>
                <c:pt idx="0">
                  <c:v>578152</c:v>
                </c:pt>
                <c:pt idx="1">
                  <c:v>747296</c:v>
                </c:pt>
                <c:pt idx="2">
                  <c:v>905093</c:v>
                </c:pt>
                <c:pt idx="3">
                  <c:v>1021172</c:v>
                </c:pt>
                <c:pt idx="4">
                  <c:v>1051644</c:v>
                </c:pt>
                <c:pt idx="5">
                  <c:v>1572149</c:v>
                </c:pt>
                <c:pt idx="6">
                  <c:v>1409372</c:v>
                </c:pt>
                <c:pt idx="7">
                  <c:v>1437062</c:v>
                </c:pt>
                <c:pt idx="8">
                  <c:v>1753662</c:v>
                </c:pt>
                <c:pt idx="9">
                  <c:v>1811459</c:v>
                </c:pt>
                <c:pt idx="10">
                  <c:v>1672796</c:v>
                </c:pt>
                <c:pt idx="11">
                  <c:v>1714942</c:v>
                </c:pt>
                <c:pt idx="12">
                  <c:v>1717156</c:v>
                </c:pt>
                <c:pt idx="13">
                  <c:v>1788078</c:v>
                </c:pt>
                <c:pt idx="14">
                  <c:v>1905186</c:v>
                </c:pt>
                <c:pt idx="15" formatCode="#,##0">
                  <c:v>1978444</c:v>
                </c:pt>
                <c:pt idx="16" formatCode="#,##0">
                  <c:v>2176487</c:v>
                </c:pt>
                <c:pt idx="17" formatCode="#,##0">
                  <c:v>2508098</c:v>
                </c:pt>
                <c:pt idx="18">
                  <c:v>2399944</c:v>
                </c:pt>
                <c:pt idx="19">
                  <c:v>2141491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F-4C11-9D73-36784262CFD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Sheet1!$B$3:$Z$3</c:f>
              <c:numCache>
                <c:formatCode>General</c:formatCode>
                <c:ptCount val="20"/>
                <c:pt idx="0">
                  <c:v>179254</c:v>
                </c:pt>
                <c:pt idx="1">
                  <c:v>276117</c:v>
                </c:pt>
                <c:pt idx="2">
                  <c:v>252596</c:v>
                </c:pt>
                <c:pt idx="3">
                  <c:v>241327</c:v>
                </c:pt>
                <c:pt idx="4">
                  <c:v>253978</c:v>
                </c:pt>
                <c:pt idx="5">
                  <c:v>480298</c:v>
                </c:pt>
                <c:pt idx="6">
                  <c:v>456373</c:v>
                </c:pt>
                <c:pt idx="7">
                  <c:v>480587</c:v>
                </c:pt>
                <c:pt idx="8">
                  <c:v>501672</c:v>
                </c:pt>
                <c:pt idx="9">
                  <c:v>450650</c:v>
                </c:pt>
                <c:pt idx="10">
                  <c:v>470789</c:v>
                </c:pt>
                <c:pt idx="11">
                  <c:v>456433</c:v>
                </c:pt>
                <c:pt idx="12">
                  <c:v>418207</c:v>
                </c:pt>
                <c:pt idx="13">
                  <c:v>523199</c:v>
                </c:pt>
                <c:pt idx="14">
                  <c:v>543973</c:v>
                </c:pt>
                <c:pt idx="15" formatCode="#,##0">
                  <c:v>458979</c:v>
                </c:pt>
                <c:pt idx="16" formatCode="#,##0">
                  <c:v>495833</c:v>
                </c:pt>
                <c:pt idx="17" formatCode="#,##0">
                  <c:v>468466</c:v>
                </c:pt>
                <c:pt idx="18">
                  <c:v>522089</c:v>
                </c:pt>
                <c:pt idx="19">
                  <c:v>530290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EF-4C11-9D73-36784262C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994616"/>
        <c:axId val="405999320"/>
      </c:barChart>
      <c:catAx>
        <c:axId val="405994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100000"/>
          <a:lstStyle/>
          <a:p>
            <a:pPr>
              <a:defRPr sz="9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9320"/>
        <c:crosses val="autoZero"/>
        <c:auto val="1"/>
        <c:lblAlgn val="ctr"/>
        <c:lblOffset val="100"/>
        <c:noMultiLvlLbl val="0"/>
      </c:catAx>
      <c:valAx>
        <c:axId val="405999320"/>
        <c:scaling>
          <c:orientation val="minMax"/>
          <c:max val="300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4616"/>
        <c:crosses val="autoZero"/>
        <c:crossBetween val="between"/>
        <c:dispUnits>
          <c:builtInUnit val="thousands"/>
          <c:dispUnitsLbl>
            <c:layout>
              <c:manualLayout>
                <c:xMode val="edge"/>
                <c:yMode val="edge"/>
                <c:x val="1.115701462886674E-2"/>
                <c:y val="0.29017684264876725"/>
              </c:manualLayout>
            </c:layout>
            <c:tx>
              <c:rich>
                <a:bodyPr/>
                <a:lstStyle/>
                <a:p>
                  <a:pPr>
                    <a:defRPr sz="1100"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r>
                    <a:rPr lang="en-US" sz="110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Thousand Metric Tons</a:t>
                  </a: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3722567214424351"/>
          <c:y val="0.93000419192205297"/>
          <c:w val="0.24435785942527663"/>
          <c:h val="5.844114706774349E-2"/>
        </c:manualLayout>
      </c:layout>
      <c:overlay val="0"/>
      <c:txPr>
        <a:bodyPr/>
        <a:lstStyle/>
        <a:p>
          <a:pPr>
            <a:defRPr sz="1100" b="1" i="0" u="none">
              <a:latin typeface="Segoe UI Semibold" panose="020B0702040204020203" pitchFamily="34" charset="0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U.S. Pork Plus PVM Export Volume</a:t>
            </a:r>
          </a:p>
          <a:p>
            <a:pPr>
              <a:defRPr sz="1400"/>
            </a:pPr>
            <a:r>
              <a:rPr lang="en-US" sz="1400" i="1" dirty="0">
                <a:solidFill>
                  <a:schemeClr val="tx1"/>
                </a:solidFill>
              </a:rPr>
              <a:t>January</a:t>
            </a:r>
            <a:r>
              <a:rPr lang="en-US" sz="1400" i="1" baseline="0" dirty="0">
                <a:solidFill>
                  <a:schemeClr val="tx1"/>
                </a:solidFill>
              </a:rPr>
              <a:t>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831291602772848"/>
          <c:y val="2.0122879492155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520006662186922"/>
          <c:y val="0.1755890774911491"/>
          <c:w val="0.79401299126449454"/>
          <c:h val="0.6388776566954366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rgbClr val="2F5496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868441</c:v>
                </c:pt>
                <c:pt idx="1">
                  <c:v>835815</c:v>
                </c:pt>
                <c:pt idx="2">
                  <c:v>1134913</c:v>
                </c:pt>
                <c:pt idx="3">
                  <c:v>1117247</c:v>
                </c:pt>
                <c:pt idx="4">
                  <c:v>884385</c:v>
                </c:pt>
                <c:pt idx="5">
                  <c:v>974985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24-4B7D-9879-9B89C37A6C09}"/>
            </c:ext>
          </c:extLst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215114</c:v>
                </c:pt>
                <c:pt idx="1">
                  <c:v>199209</c:v>
                </c:pt>
                <c:pt idx="2">
                  <c:v>211076</c:v>
                </c:pt>
                <c:pt idx="3">
                  <c:v>218908</c:v>
                </c:pt>
                <c:pt idx="4">
                  <c:v>183096</c:v>
                </c:pt>
                <c:pt idx="5">
                  <c:v>246856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24-4B7D-9879-9B89C37A6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8713567"/>
        <c:axId val="798694015"/>
      </c:barChart>
      <c:catAx>
        <c:axId val="79871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694015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98694015"/>
        <c:scaling>
          <c:orientation val="minMax"/>
          <c:max val="1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713567"/>
        <c:crosses val="autoZero"/>
        <c:crossBetween val="between"/>
        <c:majorUnit val="250000"/>
        <c:dispUnits>
          <c:builtInUnit val="thousands"/>
          <c:dispUnitsLbl>
            <c:layout>
              <c:manualLayout>
                <c:xMode val="edge"/>
                <c:yMode val="edge"/>
                <c:x val="1.5625E-2"/>
                <c:y val="0.2578946076590423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100" dirty="0"/>
                    <a:t>Thousand</a:t>
                  </a:r>
                  <a:r>
                    <a:rPr lang="en-US" sz="1100" baseline="0" dirty="0"/>
                    <a:t> Metric Tons</a:t>
                  </a:r>
                  <a:endParaRPr lang="en-US" sz="1100" dirty="0"/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000091892233386"/>
          <c:y val="0.89819565903539467"/>
          <c:w val="0.3750526370199348"/>
          <c:h val="7.76568855740185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b="0" dirty="0"/>
              <a:t>U.S. Pork Plus</a:t>
            </a:r>
            <a:r>
              <a:rPr lang="en-US" sz="1800" b="0" baseline="0" dirty="0"/>
              <a:t> PVM Export Value</a:t>
            </a:r>
          </a:p>
          <a:p>
            <a:pPr>
              <a:defRPr sz="1800"/>
            </a:pPr>
            <a:r>
              <a:rPr lang="en-US" sz="1800" b="0" i="1" baseline="0" dirty="0"/>
              <a:t>Annual</a:t>
            </a:r>
            <a:endParaRPr lang="en-US" sz="1800" b="0" i="1" dirty="0"/>
          </a:p>
        </c:rich>
      </c:tx>
      <c:layout>
        <c:manualLayout>
          <c:xMode val="edge"/>
          <c:yMode val="edge"/>
          <c:x val="0.31136082416943439"/>
          <c:y val="2.56410313931021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948747549665988E-2"/>
          <c:y val="0.16105169954274617"/>
          <c:w val="0.87291057587962473"/>
          <c:h val="0.666926142837369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0"/>
                <c:pt idx="0">
                  <c:v>1392843000</c:v>
                </c:pt>
                <c:pt idx="1">
                  <c:v>1877887000</c:v>
                </c:pt>
                <c:pt idx="2">
                  <c:v>2279522000</c:v>
                </c:pt>
                <c:pt idx="3">
                  <c:v>2510275000</c:v>
                </c:pt>
                <c:pt idx="4">
                  <c:v>2751910000</c:v>
                </c:pt>
                <c:pt idx="5">
                  <c:v>4116377000</c:v>
                </c:pt>
                <c:pt idx="6">
                  <c:v>3606642000</c:v>
                </c:pt>
                <c:pt idx="7">
                  <c:v>4081630000</c:v>
                </c:pt>
                <c:pt idx="8">
                  <c:v>5320661000</c:v>
                </c:pt>
                <c:pt idx="9">
                  <c:v>5455447000</c:v>
                </c:pt>
                <c:pt idx="10">
                  <c:v>5136377000</c:v>
                </c:pt>
                <c:pt idx="11">
                  <c:v>5718894000</c:v>
                </c:pt>
                <c:pt idx="12">
                  <c:v>4777810000</c:v>
                </c:pt>
                <c:pt idx="13">
                  <c:v>4941899000</c:v>
                </c:pt>
                <c:pt idx="14">
                  <c:v>5313390680</c:v>
                </c:pt>
                <c:pt idx="15" formatCode="#,##0">
                  <c:v>5333996960</c:v>
                </c:pt>
                <c:pt idx="16" formatCode="#,##0">
                  <c:v>5946651007</c:v>
                </c:pt>
                <c:pt idx="17">
                  <c:v>6674258413</c:v>
                </c:pt>
                <c:pt idx="18">
                  <c:v>6871527496</c:v>
                </c:pt>
                <c:pt idx="19">
                  <c:v>6404281597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5-44B6-BF15-28D46775D17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Sheet1!$B$3:$Z$3</c:f>
              <c:numCache>
                <c:formatCode>General</c:formatCode>
                <c:ptCount val="20"/>
                <c:pt idx="0">
                  <c:v>188829000</c:v>
                </c:pt>
                <c:pt idx="1">
                  <c:v>349197000</c:v>
                </c:pt>
                <c:pt idx="2">
                  <c:v>355178000</c:v>
                </c:pt>
                <c:pt idx="3">
                  <c:v>353687000</c:v>
                </c:pt>
                <c:pt idx="4">
                  <c:v>401690000</c:v>
                </c:pt>
                <c:pt idx="5">
                  <c:v>767477000</c:v>
                </c:pt>
                <c:pt idx="6">
                  <c:v>722282000</c:v>
                </c:pt>
                <c:pt idx="7">
                  <c:v>699976000</c:v>
                </c:pt>
                <c:pt idx="8">
                  <c:v>787646000</c:v>
                </c:pt>
                <c:pt idx="9">
                  <c:v>866842000</c:v>
                </c:pt>
                <c:pt idx="10">
                  <c:v>912718000</c:v>
                </c:pt>
                <c:pt idx="11">
                  <c:v>929901989</c:v>
                </c:pt>
                <c:pt idx="12">
                  <c:v>785877046</c:v>
                </c:pt>
                <c:pt idx="13">
                  <c:v>999008000</c:v>
                </c:pt>
                <c:pt idx="14">
                  <c:v>1172771201</c:v>
                </c:pt>
                <c:pt idx="15" formatCode="#,##0">
                  <c:v>1058273504</c:v>
                </c:pt>
                <c:pt idx="16" formatCode="#,##0">
                  <c:v>1005272222</c:v>
                </c:pt>
                <c:pt idx="17">
                  <c:v>1040506941</c:v>
                </c:pt>
                <c:pt idx="18">
                  <c:v>1235528791</c:v>
                </c:pt>
                <c:pt idx="19">
                  <c:v>1272493657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A5-44B6-BF15-28D46775D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000104"/>
        <c:axId val="405997752"/>
      </c:barChart>
      <c:catAx>
        <c:axId val="406000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7752"/>
        <c:crosses val="autoZero"/>
        <c:auto val="1"/>
        <c:lblAlgn val="ctr"/>
        <c:lblOffset val="100"/>
        <c:noMultiLvlLbl val="0"/>
      </c:catAx>
      <c:valAx>
        <c:axId val="405997752"/>
        <c:scaling>
          <c:orientation val="minMax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6000104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4.5659524998537581E-3"/>
                <c:y val="0.41273513532430073"/>
              </c:manualLayout>
            </c:layout>
            <c:tx>
              <c:rich>
                <a:bodyPr/>
                <a:lstStyle/>
                <a:p>
                  <a:pPr>
                    <a:defRPr sz="1200"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r>
                    <a:rPr lang="en-US" sz="120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Billion</a:t>
                  </a:r>
                  <a:r>
                    <a:rPr lang="en-US" sz="1200" baseline="0" dirty="0">
                      <a:latin typeface="Segoe UI Semibold" panose="020B0702040204020203" pitchFamily="34" charset="0"/>
                      <a:cs typeface="Segoe UI Semibold" panose="020B0702040204020203" pitchFamily="34" charset="0"/>
                    </a:rPr>
                    <a:t> USD</a:t>
                  </a:r>
                  <a:endParaRPr lang="en-US" sz="1200" dirty="0">
                    <a:latin typeface="Segoe UI Semibold" panose="020B0702040204020203" pitchFamily="34" charset="0"/>
                    <a:cs typeface="Segoe UI Semibold" panose="020B0702040204020203" pitchFamily="34" charset="0"/>
                  </a:endParaRPr>
                </a:p>
              </c:rich>
            </c:tx>
          </c:dispUnitsLbl>
        </c:dispUnits>
      </c:valAx>
    </c:plotArea>
    <c:legend>
      <c:legendPos val="b"/>
      <c:layout>
        <c:manualLayout>
          <c:xMode val="edge"/>
          <c:yMode val="edge"/>
          <c:x val="0.38049943883668941"/>
          <c:y val="0.92771562189371704"/>
          <c:w val="0.27348568625198055"/>
          <c:h val="6.2109173365002886E-2"/>
        </c:manualLayout>
      </c:layout>
      <c:overlay val="0"/>
      <c:txPr>
        <a:bodyPr/>
        <a:lstStyle/>
        <a:p>
          <a:pPr>
            <a:defRPr sz="1200" b="1" i="0" u="none">
              <a:latin typeface="Segoe UI Semibold" panose="020B0702040204020203" pitchFamily="34" charset="0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</a:t>
            </a:r>
            <a:r>
              <a:rPr lang="en-US" sz="1400" baseline="0" dirty="0">
                <a:solidFill>
                  <a:schemeClr val="tx1"/>
                </a:solidFill>
              </a:rPr>
              <a:t> Pork Plus PVM Export Value</a:t>
            </a:r>
          </a:p>
          <a:p>
            <a:pPr>
              <a:defRPr sz="1400">
                <a:solidFill>
                  <a:schemeClr val="tx1"/>
                </a:solidFill>
              </a:defRPr>
            </a:pPr>
            <a:r>
              <a:rPr lang="en-US" sz="1400" i="1" baseline="0" dirty="0">
                <a:solidFill>
                  <a:schemeClr val="tx1"/>
                </a:solidFill>
              </a:rPr>
              <a:t>January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8109013720243664"/>
          <c:y val="2.27632017608322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96707150081994"/>
          <c:y val="0.19153352284744349"/>
          <c:w val="0.81744238358039589"/>
          <c:h val="0.649114804206591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2355155146</c:v>
                </c:pt>
                <c:pt idx="1">
                  <c:v>2181695363</c:v>
                </c:pt>
                <c:pt idx="2">
                  <c:v>3068805766</c:v>
                </c:pt>
                <c:pt idx="3">
                  <c:v>3118567372</c:v>
                </c:pt>
                <c:pt idx="4">
                  <c:v>2494159773</c:v>
                </c:pt>
                <c:pt idx="5">
                  <c:v>2769064820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B-4DF6-A77A-95992D27B16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Variety Meats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494609204</c:v>
                </c:pt>
                <c:pt idx="1">
                  <c:v>392038520</c:v>
                </c:pt>
                <c:pt idx="2">
                  <c:v>464415106</c:v>
                </c:pt>
                <c:pt idx="3">
                  <c:v>510880382</c:v>
                </c:pt>
                <c:pt idx="4">
                  <c:v>473687521</c:v>
                </c:pt>
                <c:pt idx="5">
                  <c:v>585562084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B-4DF6-A77A-95992D27B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10460896"/>
        <c:axId val="210462144"/>
      </c:barChart>
      <c:catAx>
        <c:axId val="2104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62144"/>
        <c:crosses val="autoZero"/>
        <c:auto val="1"/>
        <c:lblAlgn val="ctr"/>
        <c:lblOffset val="100"/>
        <c:noMultiLvlLbl val="0"/>
      </c:catAx>
      <c:valAx>
        <c:axId val="210462144"/>
        <c:scaling>
          <c:orientation val="minMax"/>
          <c:max val="40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60896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2205807507374208E-3"/>
                <c:y val="0.43538686091265505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878425191862113"/>
          <c:y val="0.9267947978018275"/>
          <c:w val="0.38432712677046277"/>
          <c:h val="7.3205202198172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6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r>
              <a:rPr lang="en-US" sz="216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Export Value Per Head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Value Per 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c:spPr>
          <c:invertIfNegative val="0"/>
          <c:dLbls>
            <c:dLbl>
              <c:idx val="6"/>
              <c:layout>
                <c:manualLayout>
                  <c:x val="-1.2157382000641756E-3"/>
                  <c:y val="-1.6975311392260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C9-44E3-B085-7D0B2BC2792D}"/>
                </c:ext>
              </c:extLst>
            </c:dLbl>
            <c:dLbl>
              <c:idx val="7"/>
              <c:layout>
                <c:manualLayout>
                  <c:x val="-3.6472146001925269E-3"/>
                  <c:y val="1.414609282688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E1F-4C6A-86A2-A369D17E4668}"/>
                </c:ext>
              </c:extLst>
            </c:dLbl>
            <c:dLbl>
              <c:idx val="8"/>
              <c:layout>
                <c:manualLayout>
                  <c:x val="-1.2157382000642202E-3"/>
                  <c:y val="-1.9804529957637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E1F-4C6A-86A2-A369D17E4668}"/>
                </c:ext>
              </c:extLst>
            </c:dLbl>
            <c:dLbl>
              <c:idx val="9"/>
              <c:layout>
                <c:manualLayout>
                  <c:x val="-1.215738200064175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E1F-4C6A-86A2-A369D17E4668}"/>
                </c:ext>
              </c:extLst>
            </c:dLbl>
            <c:dLbl>
              <c:idx val="10"/>
              <c:layout>
                <c:manualLayout>
                  <c:x val="-2.4314764001283958E-3"/>
                  <c:y val="1.41460928268839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E1F-4C6A-86A2-A369D17E4668}"/>
                </c:ext>
              </c:extLst>
            </c:dLbl>
            <c:dLbl>
              <c:idx val="11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1F-4C6A-86A2-A369D17E4668}"/>
                </c:ext>
              </c:extLst>
            </c:dLbl>
            <c:dLbl>
              <c:idx val="16"/>
              <c:layout>
                <c:manualLayout>
                  <c:x val="-3.6472146001925269E-3"/>
                  <c:y val="-1.9804529957637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1F-4C6A-86A2-A369D17E4668}"/>
                </c:ext>
              </c:extLst>
            </c:dLbl>
            <c:dLbl>
              <c:idx val="17"/>
              <c:layout>
                <c:manualLayout>
                  <c:x val="0"/>
                  <c:y val="-1.697531139226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1F-4C6A-86A2-A369D17E4668}"/>
                </c:ext>
              </c:extLst>
            </c:dLbl>
            <c:dLbl>
              <c:idx val="27"/>
              <c:layout>
                <c:manualLayout>
                  <c:x val="0"/>
                  <c:y val="-5.6066973323373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1F-4C6A-86A2-A369D17E4668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Sheet1!$B$1:$BC$1</c:f>
              <c:strCache>
                <c:ptCount val="29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Jan - May 2023</c:v>
                </c:pt>
              </c:strCache>
            </c:strRef>
          </c:cat>
          <c:val>
            <c:numRef>
              <c:f>Sheet1!$B$2:$BC$2</c:f>
              <c:numCache>
                <c:formatCode>_(* #,##0.00_);_(* \(#,##0.00\);_(* "-"??_);_(@_)</c:formatCode>
                <c:ptCount val="29"/>
                <c:pt idx="0">
                  <c:v>9.9177995442535991</c:v>
                </c:pt>
                <c:pt idx="1">
                  <c:v>12.274520966638672</c:v>
                </c:pt>
                <c:pt idx="2">
                  <c:v>13.050030230403522</c:v>
                </c:pt>
                <c:pt idx="3">
                  <c:v>11.674959640421145</c:v>
                </c:pt>
                <c:pt idx="4">
                  <c:v>12.140525997545897</c:v>
                </c:pt>
                <c:pt idx="5">
                  <c:v>13.744900531661358</c:v>
                </c:pt>
                <c:pt idx="6">
                  <c:v>15.884450995744265</c:v>
                </c:pt>
                <c:pt idx="7">
                  <c:v>15.004907113918849</c:v>
                </c:pt>
                <c:pt idx="8">
                  <c:v>15.670871201725541</c:v>
                </c:pt>
                <c:pt idx="9">
                  <c:v>21.538051136923784</c:v>
                </c:pt>
                <c:pt idx="10">
                  <c:v>25.47301400346587</c:v>
                </c:pt>
                <c:pt idx="11">
                  <c:v>27.269636402174598</c:v>
                </c:pt>
                <c:pt idx="12">
                  <c:v>28.903661758186193</c:v>
                </c:pt>
                <c:pt idx="13">
                  <c:v>41.18356919589187</c:v>
                </c:pt>
                <c:pt idx="14">
                  <c:v>37.706765031275822</c:v>
                </c:pt>
                <c:pt idx="15">
                  <c:v>43.366682084783321</c:v>
                </c:pt>
                <c:pt idx="16">
                  <c:v>55.097152933811877</c:v>
                </c:pt>
                <c:pt idx="17">
                  <c:v>55.87</c:v>
                </c:pt>
                <c:pt idx="18" formatCode="General">
                  <c:v>53.95</c:v>
                </c:pt>
                <c:pt idx="19" formatCode="General">
                  <c:v>62.45</c:v>
                </c:pt>
                <c:pt idx="20" formatCode="General">
                  <c:v>48.31</c:v>
                </c:pt>
                <c:pt idx="21" formatCode="General">
                  <c:v>50.2</c:v>
                </c:pt>
                <c:pt idx="22" formatCode="General">
                  <c:v>53.47</c:v>
                </c:pt>
                <c:pt idx="23" formatCode="General">
                  <c:v>51.37</c:v>
                </c:pt>
                <c:pt idx="24" formatCode="General">
                  <c:v>53.51</c:v>
                </c:pt>
                <c:pt idx="25" formatCode="General">
                  <c:v>58.65</c:v>
                </c:pt>
                <c:pt idx="26" formatCode="General">
                  <c:v>62.86</c:v>
                </c:pt>
                <c:pt idx="27" formatCode="General">
                  <c:v>61.26</c:v>
                </c:pt>
                <c:pt idx="28" formatCode="General">
                  <c:v>63.39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C-416F-B41D-9A71DF707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6968"/>
        <c:axId val="405998536"/>
      </c:barChart>
      <c:catAx>
        <c:axId val="405996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sz="12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8536"/>
        <c:crosses val="autoZero"/>
        <c:auto val="1"/>
        <c:lblAlgn val="ctr"/>
        <c:lblOffset val="100"/>
        <c:noMultiLvlLbl val="0"/>
      </c:catAx>
      <c:valAx>
        <c:axId val="405998536"/>
        <c:scaling>
          <c:orientation val="minMax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6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chemeClr val="tx1"/>
                </a:solidFill>
              </a:rPr>
              <a:t>U.S.</a:t>
            </a:r>
            <a:r>
              <a:rPr lang="en-US" sz="1800" b="1" baseline="0" dirty="0">
                <a:solidFill>
                  <a:schemeClr val="tx1"/>
                </a:solidFill>
              </a:rPr>
              <a:t> Pork &amp; Variety meat Export $/head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1800" b="1" i="1" baseline="0" dirty="0">
                <a:solidFill>
                  <a:schemeClr val="tx1"/>
                </a:solidFill>
              </a:rPr>
              <a:t>January - May 2023</a:t>
            </a:r>
            <a:endParaRPr lang="en-US" sz="1800" b="1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9914002599572614"/>
          <c:y val="2.59704141769832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291381848996143"/>
          <c:y val="0.13188389793422736"/>
          <c:w val="0.6296095697819043"/>
          <c:h val="0.841270464481880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973-4290-98FA-BE2A31078D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73-4290-98FA-BE2A31078D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973-4290-98FA-BE2A31078D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973-4290-98FA-BE2A31078D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973-4290-98FA-BE2A31078DD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973-4290-98FA-BE2A31078DDA}"/>
              </c:ext>
            </c:extLst>
          </c:dPt>
          <c:dLbls>
            <c:dLbl>
              <c:idx val="0"/>
              <c:layout>
                <c:manualLayout>
                  <c:x val="-0.12646861084171457"/>
                  <c:y val="0.19863604202708279"/>
                </c:manualLayout>
              </c:layout>
              <c:tx>
                <c:rich>
                  <a:bodyPr/>
                  <a:lstStyle/>
                  <a:p>
                    <a:fld id="{109A3D27-8F7D-4955-B5DC-08690DBDB42D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973-4290-98FA-BE2A31078DDA}"/>
                </c:ext>
              </c:extLst>
            </c:dLbl>
            <c:dLbl>
              <c:idx val="1"/>
              <c:layout>
                <c:manualLayout>
                  <c:x val="-0.17288657700135809"/>
                  <c:y val="-8.92298443002098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973-4290-98FA-BE2A31078DDA}"/>
                </c:ext>
              </c:extLst>
            </c:dLbl>
            <c:dLbl>
              <c:idx val="2"/>
              <c:layout>
                <c:manualLayout>
                  <c:x val="7.8622456077308278E-2"/>
                  <c:y val="-0.1649732729674572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973-4290-98FA-BE2A31078DDA}"/>
                </c:ext>
              </c:extLst>
            </c:dLbl>
            <c:dLbl>
              <c:idx val="3"/>
              <c:layout>
                <c:manualLayout>
                  <c:x val="0.14457915037470051"/>
                  <c:y val="-5.65380006461929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973-4290-98FA-BE2A31078DDA}"/>
                </c:ext>
              </c:extLst>
            </c:dLbl>
            <c:dLbl>
              <c:idx val="4"/>
              <c:layout>
                <c:manualLayout>
                  <c:x val="0.14516698496866692"/>
                  <c:y val="4.65518651665173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973-4290-98FA-BE2A31078DDA}"/>
                </c:ext>
              </c:extLst>
            </c:dLbl>
            <c:dLbl>
              <c:idx val="5"/>
              <c:layout>
                <c:manualLayout>
                  <c:x val="0.1212215634441261"/>
                  <c:y val="0.207281736050615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973-4290-98FA-BE2A31078D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Japan </c:v>
                </c:pt>
                <c:pt idx="1">
                  <c:v>Mexico</c:v>
                </c:pt>
                <c:pt idx="2">
                  <c:v>China/HK</c:v>
                </c:pt>
                <c:pt idx="3">
                  <c:v>Canada</c:v>
                </c:pt>
                <c:pt idx="4">
                  <c:v>Korea</c:v>
                </c:pt>
                <c:pt idx="5">
                  <c:v>Others</c:v>
                </c:pt>
              </c:strCache>
            </c:strRef>
          </c:cat>
          <c:val>
            <c:numRef>
              <c:f>Sheet1!$B$2:$B$7</c:f>
              <c:numCache>
                <c:formatCode>"$"#,##0.00_);[Red]\("$"#,##0.00\)</c:formatCode>
                <c:ptCount val="6"/>
                <c:pt idx="0" formatCode="_(&quot;$&quot;* #,##0.00_);_(&quot;$&quot;* \(#,##0.00\);_(&quot;$&quot;* &quot;-&quot;??_);_(@_)">
                  <c:v>11.672001575865451</c:v>
                </c:pt>
                <c:pt idx="1">
                  <c:v>16.81943138466422</c:v>
                </c:pt>
                <c:pt idx="2">
                  <c:v>11.328130350904043</c:v>
                </c:pt>
                <c:pt idx="3">
                  <c:v>6.3935617582425888</c:v>
                </c:pt>
                <c:pt idx="4">
                  <c:v>5.356014628717408</c:v>
                </c:pt>
                <c:pt idx="5" formatCode="_(&quot;$&quot;* #,##0.00_);_(&quot;$&quot;* \(#,##0.00\);_(&quot;$&quot;* &quot;-&quot;??_);_(@_)">
                  <c:v>11.81743868957529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973-4290-98FA-BE2A31078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r>
              <a:rPr lang="en-US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Pork &amp; Variety Meat Exports as</a:t>
            </a:r>
            <a:r>
              <a:rPr lang="en-US" sz="2000" baseline="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a Percent of Production</a:t>
            </a:r>
            <a:endParaRPr lang="en-US"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c:rich>
      </c:tx>
      <c:layout>
        <c:manualLayout>
          <c:xMode val="edge"/>
          <c:yMode val="edge"/>
          <c:x val="0.2351601631422959"/>
          <c:y val="2.12080832553273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5160816634056151E-2"/>
          <c:y val="0.10509795716094927"/>
          <c:w val="0.9229054841626485"/>
          <c:h val="0.673552337426353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c:spPr>
          <c:invertIfNegative val="0"/>
          <c:cat>
            <c:strRef>
              <c:f>Sheet1!$B$1:$V$1</c:f>
              <c:strCache>
                <c:ptCount val="2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Jan - May 2023</c:v>
                </c:pt>
              </c:strCache>
            </c:strRef>
          </c:cat>
          <c:val>
            <c:numRef>
              <c:f>Sheet1!$B$2:$V$2</c:f>
            </c:numRef>
          </c:val>
          <c:extLst>
            <c:ext xmlns:c16="http://schemas.microsoft.com/office/drawing/2014/chart" uri="{C3380CC4-5D6E-409C-BE32-E72D297353CC}">
              <c16:uniqueId val="{00000000-37B5-4324-A207-7C4F752DC9A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Pork/pvm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144094061137052E-3"/>
                  <c:y val="2.797202797202694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A4-40CC-B08A-8E9E43711A02}"/>
                </c:ext>
              </c:extLst>
            </c:dLbl>
            <c:dLbl>
              <c:idx val="1"/>
              <c:layout>
                <c:manualLayout>
                  <c:x val="1.1072047030568526E-3"/>
                  <c:y val="-1.6783216783216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A4-40CC-B08A-8E9E43711A02}"/>
                </c:ext>
              </c:extLst>
            </c:dLbl>
            <c:dLbl>
              <c:idx val="7"/>
              <c:layout>
                <c:manualLayout>
                  <c:x val="-2.1697634915082377E-3"/>
                  <c:y val="-1.1188811188811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FA-4C5F-8919-85E675BA224B}"/>
                </c:ext>
              </c:extLst>
            </c:dLbl>
            <c:dLbl>
              <c:idx val="8"/>
              <c:layout>
                <c:manualLayout>
                  <c:x val="0"/>
                  <c:y val="5.59440559440556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FA-4C5F-8919-85E675BA224B}"/>
                </c:ext>
              </c:extLst>
            </c:dLbl>
            <c:dLbl>
              <c:idx val="19"/>
              <c:layout>
                <c:manualLayout>
                  <c:x val="-1.5911415127701748E-16"/>
                  <c:y val="2.79720279720277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D4-4DAA-A8EF-523A9E901C61}"/>
                </c:ext>
              </c:extLst>
            </c:dLbl>
            <c:dLbl>
              <c:idx val="20"/>
              <c:layout>
                <c:manualLayout>
                  <c:x val="0"/>
                  <c:y val="-2.7972027972027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D9-4DD2-8E3A-BD162560A81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Sheet1!$B$1:$V$1</c:f>
              <c:strCache>
                <c:ptCount val="2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Jan - May 2023</c:v>
                </c:pt>
              </c:strCache>
            </c:strRef>
          </c:cat>
          <c:val>
            <c:numRef>
              <c:f>Sheet1!$B$3:$V$3</c:f>
              <c:numCache>
                <c:formatCode>0.0%</c:formatCode>
                <c:ptCount val="21"/>
                <c:pt idx="0">
                  <c:v>0.10547732587760622</c:v>
                </c:pt>
                <c:pt idx="1">
                  <c:v>0.13846044007136502</c:v>
                </c:pt>
                <c:pt idx="2">
                  <c:v>0.15574339136363355</c:v>
                </c:pt>
                <c:pt idx="3">
                  <c:v>0.16647468130962578</c:v>
                </c:pt>
                <c:pt idx="4">
                  <c:v>0.16511958570283489</c:v>
                </c:pt>
                <c:pt idx="5">
                  <c:v>0.24382410283612752</c:v>
                </c:pt>
                <c:pt idx="6">
                  <c:v>0.22514244923811871</c:v>
                </c:pt>
                <c:pt idx="7">
                  <c:v>0.2372399802042216</c:v>
                </c:pt>
                <c:pt idx="8" formatCode="0.00%">
                  <c:v>0.27519450144466018</c:v>
                </c:pt>
                <c:pt idx="9" formatCode="0.00%">
                  <c:v>0.27017260018706302</c:v>
                </c:pt>
                <c:pt idx="10" formatCode="0.00%">
                  <c:v>0.25671668822502614</c:v>
                </c:pt>
                <c:pt idx="11" formatCode="0.00%">
                  <c:v>0.26445904353374261</c:v>
                </c:pt>
                <c:pt idx="12" formatCode="General">
                  <c:v>0.24237993964228255</c:v>
                </c:pt>
                <c:pt idx="13" formatCode="General">
                  <c:v>0.2576426699862856</c:v>
                </c:pt>
                <c:pt idx="14" formatCode="General">
                  <c:v>0.26605762917449777</c:v>
                </c:pt>
                <c:pt idx="15" formatCode="General">
                  <c:v>0.25735562359107106</c:v>
                </c:pt>
                <c:pt idx="16" formatCode="General">
                  <c:v>0.26864409235878711</c:v>
                </c:pt>
                <c:pt idx="17" formatCode="General">
                  <c:v>0.29257289819907373</c:v>
                </c:pt>
                <c:pt idx="18" formatCode="General">
                  <c:v>0.29356456377733064</c:v>
                </c:pt>
                <c:pt idx="19" formatCode="General">
                  <c:v>0.27500000000000002</c:v>
                </c:pt>
                <c:pt idx="20" formatCode="General">
                  <c:v>0.29599999999999999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5-4324-A207-7C4F752DC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5400"/>
        <c:axId val="406000888"/>
      </c:barChart>
      <c:catAx>
        <c:axId val="405995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/>
          <a:lstStyle/>
          <a:p>
            <a:pPr>
              <a:defRPr sz="12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6000888"/>
        <c:crosses val="autoZero"/>
        <c:auto val="1"/>
        <c:lblAlgn val="ctr"/>
        <c:lblOffset val="100"/>
        <c:noMultiLvlLbl val="0"/>
      </c:catAx>
      <c:valAx>
        <c:axId val="406000888"/>
        <c:scaling>
          <c:orientation val="minMax"/>
          <c:max val="0.35000000000000003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5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b="1" dirty="0"/>
              <a:t>Jan</a:t>
            </a:r>
            <a:r>
              <a:rPr lang="en-US" sz="2400" b="1" baseline="0" dirty="0"/>
              <a:t> - May Volume Exports</a:t>
            </a:r>
            <a:endParaRPr lang="en-US" sz="2400" b="1" dirty="0"/>
          </a:p>
        </c:rich>
      </c:tx>
      <c:layout>
        <c:manualLayout>
          <c:xMode val="edge"/>
          <c:yMode val="edge"/>
          <c:x val="0.35329636894977923"/>
          <c:y val="2.6383314109106517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34125206240191"/>
          <c:y val="8.8036119324798642E-2"/>
          <c:w val="0.7584384319932751"/>
          <c:h val="0.67580934564715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China/HK</c:v>
                </c:pt>
                <c:pt idx="2">
                  <c:v>Japan</c:v>
                </c:pt>
                <c:pt idx="3">
                  <c:v>Korea</c:v>
                </c:pt>
                <c:pt idx="4">
                  <c:v>Canada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Sheet1!$G$2:$G$12</c:f>
              <c:numCache>
                <c:formatCode>General</c:formatCode>
                <c:ptCount val="11"/>
                <c:pt idx="0" formatCode="_(* #,##0_);_(* \(#,##0\);_(* &quot;-&quot;??_);_(@_)">
                  <c:v>284946</c:v>
                </c:pt>
                <c:pt idx="1">
                  <c:v>173642</c:v>
                </c:pt>
                <c:pt idx="2">
                  <c:v>159539</c:v>
                </c:pt>
                <c:pt idx="3">
                  <c:v>105053</c:v>
                </c:pt>
                <c:pt idx="4">
                  <c:v>89002</c:v>
                </c:pt>
                <c:pt idx="5">
                  <c:v>25082</c:v>
                </c:pt>
                <c:pt idx="6">
                  <c:v>37416</c:v>
                </c:pt>
                <c:pt idx="7">
                  <c:v>71240</c:v>
                </c:pt>
                <c:pt idx="8">
                  <c:v>52502</c:v>
                </c:pt>
                <c:pt idx="9">
                  <c:v>21088</c:v>
                </c:pt>
                <c:pt idx="10">
                  <c:v>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F0-4C72-B114-5BFA84AC0277}"/>
            </c:ext>
          </c:extLst>
        </c:ser>
        <c:ser>
          <c:idx val="1"/>
          <c:order val="1"/>
          <c:tx>
            <c:strRef>
              <c:f>Sheet1!$H$1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China/HK</c:v>
                </c:pt>
                <c:pt idx="2">
                  <c:v>Japan</c:v>
                </c:pt>
                <c:pt idx="3">
                  <c:v>Korea</c:v>
                </c:pt>
                <c:pt idx="4">
                  <c:v>Canada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Sheet1!$H$2:$H$12</c:f>
              <c:numCache>
                <c:formatCode>General</c:formatCode>
                <c:ptCount val="11"/>
                <c:pt idx="0" formatCode="#,##0">
                  <c:v>275823</c:v>
                </c:pt>
                <c:pt idx="1">
                  <c:v>526273</c:v>
                </c:pt>
                <c:pt idx="2">
                  <c:v>169912</c:v>
                </c:pt>
                <c:pt idx="3">
                  <c:v>82611</c:v>
                </c:pt>
                <c:pt idx="4">
                  <c:v>89193</c:v>
                </c:pt>
                <c:pt idx="5">
                  <c:v>25892</c:v>
                </c:pt>
                <c:pt idx="6">
                  <c:v>38283</c:v>
                </c:pt>
                <c:pt idx="7">
                  <c:v>54621</c:v>
                </c:pt>
                <c:pt idx="8">
                  <c:v>47067</c:v>
                </c:pt>
                <c:pt idx="9">
                  <c:v>23720</c:v>
                </c:pt>
                <c:pt idx="10">
                  <c:v>7012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F0-4C72-B114-5BFA84AC0277}"/>
            </c:ext>
          </c:extLst>
        </c:ser>
        <c:ser>
          <c:idx val="2"/>
          <c:order val="2"/>
          <c:tx>
            <c:strRef>
              <c:f>Sheet1!$I$1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China/HK</c:v>
                </c:pt>
                <c:pt idx="2">
                  <c:v>Japan</c:v>
                </c:pt>
                <c:pt idx="3">
                  <c:v>Korea</c:v>
                </c:pt>
                <c:pt idx="4">
                  <c:v>Canada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Sheet1!$I$2:$I$12</c:f>
              <c:numCache>
                <c:formatCode>General</c:formatCode>
                <c:ptCount val="11"/>
                <c:pt idx="0" formatCode="#,##0">
                  <c:v>325747</c:v>
                </c:pt>
                <c:pt idx="1">
                  <c:v>408896</c:v>
                </c:pt>
                <c:pt idx="2">
                  <c:v>174280</c:v>
                </c:pt>
                <c:pt idx="3">
                  <c:v>81203</c:v>
                </c:pt>
                <c:pt idx="4">
                  <c:v>92437</c:v>
                </c:pt>
                <c:pt idx="5">
                  <c:v>32473</c:v>
                </c:pt>
                <c:pt idx="6">
                  <c:v>57723</c:v>
                </c:pt>
                <c:pt idx="7">
                  <c:v>59604</c:v>
                </c:pt>
                <c:pt idx="8">
                  <c:v>40928</c:v>
                </c:pt>
                <c:pt idx="9">
                  <c:v>56290</c:v>
                </c:pt>
                <c:pt idx="10">
                  <c:v>2950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F0-4C72-B114-5BFA84AC0277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-2.1992301655414429E-3"/>
                  <c:y val="-5.191255881294373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1B0-4C4C-97DB-BA74112B558C}"/>
                </c:ext>
              </c:extLst>
            </c:dLbl>
            <c:dLbl>
              <c:idx val="1"/>
              <c:layout>
                <c:manualLayout>
                  <c:x val="1.7044077074878421E-2"/>
                  <c:y val="-7.786883821941557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+28%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369125025022729E-2"/>
                      <c:h val="7.520842177032861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1B0-4C4C-97DB-BA74112B558C}"/>
                </c:ext>
              </c:extLst>
            </c:dLbl>
            <c:dLbl>
              <c:idx val="2"/>
              <c:layout>
                <c:manualLayout>
                  <c:x val="6.5976904966242684E-3"/>
                  <c:y val="7.786883821941558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1B0-4C4C-97DB-BA74112B558C}"/>
                </c:ext>
              </c:extLst>
            </c:dLbl>
            <c:dLbl>
              <c:idx val="3"/>
              <c:layout>
                <c:manualLayout>
                  <c:x val="1.0996150827707115E-3"/>
                  <c:y val="5.1912558812943722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+15%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430946597150212E-2"/>
                      <c:h val="0.101164701176800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E1B0-4C4C-97DB-BA74112B558C}"/>
                </c:ext>
              </c:extLst>
            </c:dLbl>
            <c:dLbl>
              <c:idx val="4"/>
              <c:layout>
                <c:manualLayout>
                  <c:x val="-1.0996150827707115E-3"/>
                  <c:y val="-1.038251176258874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1B0-4C4C-97DB-BA74112B558C}"/>
                </c:ext>
              </c:extLst>
            </c:dLbl>
            <c:dLbl>
              <c:idx val="5"/>
              <c:layout>
                <c:manualLayout>
                  <c:x val="4.3984603310828459E-3"/>
                  <c:y val="-7.786883821941653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+36%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E1B0-4C4C-97DB-BA74112B558C}"/>
                </c:ext>
              </c:extLst>
            </c:dLbl>
            <c:dLbl>
              <c:idx val="6"/>
              <c:layout>
                <c:manualLayout>
                  <c:x val="3.2988452483120535E-3"/>
                  <c:y val="5.191255881294372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1B0-4C4C-97DB-BA74112B558C}"/>
                </c:ext>
              </c:extLst>
            </c:dLbl>
            <c:dLbl>
              <c:idx val="7"/>
              <c:layout>
                <c:manualLayout>
                  <c:x val="6.5976904966241878E-3"/>
                  <c:y val="-9.5171925056197243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E1B0-4C4C-97DB-BA74112B558C}"/>
                </c:ext>
              </c:extLst>
            </c:dLbl>
            <c:dLbl>
              <c:idx val="8"/>
              <c:layout>
                <c:manualLayout>
                  <c:x val="6.047882955238993E-3"/>
                  <c:y val="-6.4890698516179655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+64%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966815521647002E-2"/>
                      <c:h val="9.337781735485892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E1B0-4C4C-97DB-BA74112B558C}"/>
                </c:ext>
              </c:extLst>
            </c:dLbl>
            <c:dLbl>
              <c:idx val="9"/>
              <c:layout>
                <c:manualLayout>
                  <c:x val="5.4980321219210027E-3"/>
                  <c:y val="-2.465856762622467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+52%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265660769959132E-2"/>
                      <c:h val="8.818656147356454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A-E1B0-4C4C-97DB-BA74112B558C}"/>
                </c:ext>
              </c:extLst>
            </c:dLbl>
            <c:dLbl>
              <c:idx val="10"/>
              <c:layout>
                <c:manualLayout>
                  <c:x val="-7.697305579394979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+417%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1B0-4C4C-97DB-BA74112B55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Sheet1!$J$2:$J$12</c:f>
              <c:numCache>
                <c:formatCode>General</c:formatCode>
                <c:ptCount val="11"/>
                <c:pt idx="0" formatCode="#,##0">
                  <c:v>396934</c:v>
                </c:pt>
                <c:pt idx="1">
                  <c:v>179436</c:v>
                </c:pt>
                <c:pt idx="2">
                  <c:v>158239</c:v>
                </c:pt>
                <c:pt idx="3">
                  <c:v>75988</c:v>
                </c:pt>
                <c:pt idx="4">
                  <c:v>78368</c:v>
                </c:pt>
                <c:pt idx="5">
                  <c:v>43058</c:v>
                </c:pt>
                <c:pt idx="6">
                  <c:v>50295</c:v>
                </c:pt>
                <c:pt idx="7">
                  <c:v>45940</c:v>
                </c:pt>
                <c:pt idx="8">
                  <c:v>17274</c:v>
                </c:pt>
                <c:pt idx="9">
                  <c:v>17884</c:v>
                </c:pt>
                <c:pt idx="10">
                  <c:v>1259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B0-4C4C-97DB-BA74112B558C}"/>
            </c:ext>
          </c:extLst>
        </c:ser>
        <c:ser>
          <c:idx val="4"/>
          <c:order val="4"/>
          <c:tx>
            <c:strRef>
              <c:f>Sheet1!$K$1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Sheet1!$K$2:$K$12</c:f>
              <c:numCache>
                <c:formatCode>General</c:formatCode>
                <c:ptCount val="11"/>
                <c:pt idx="0">
                  <c:v>447081</c:v>
                </c:pt>
                <c:pt idx="1">
                  <c:v>229089</c:v>
                </c:pt>
                <c:pt idx="2">
                  <c:v>154849</c:v>
                </c:pt>
                <c:pt idx="3">
                  <c:v>87577</c:v>
                </c:pt>
                <c:pt idx="4">
                  <c:v>85991</c:v>
                </c:pt>
                <c:pt idx="5">
                  <c:v>58356</c:v>
                </c:pt>
                <c:pt idx="6">
                  <c:v>51520</c:v>
                </c:pt>
                <c:pt idx="7">
                  <c:v>41273</c:v>
                </c:pt>
                <c:pt idx="8">
                  <c:v>28367</c:v>
                </c:pt>
                <c:pt idx="9">
                  <c:v>27202</c:v>
                </c:pt>
                <c:pt idx="10">
                  <c:v>6513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7-44EF-A21C-40929F152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6184"/>
        <c:axId val="405320648"/>
      </c:barChart>
      <c:catAx>
        <c:axId val="405996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5320648"/>
        <c:crosses val="autoZero"/>
        <c:auto val="1"/>
        <c:lblAlgn val="ctr"/>
        <c:lblOffset val="100"/>
        <c:noMultiLvlLbl val="0"/>
      </c:catAx>
      <c:valAx>
        <c:axId val="405320648"/>
        <c:scaling>
          <c:orientation val="minMax"/>
          <c:max val="5500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Metric</a:t>
                </a:r>
                <a:r>
                  <a:rPr lang="en-US" baseline="0" dirty="0"/>
                  <a:t> tons</a:t>
                </a:r>
                <a:endParaRPr lang="en-US" dirty="0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405996184"/>
        <c:crosses val="autoZero"/>
        <c:crossBetween val="between"/>
        <c:majorUnit val="50000"/>
      </c:valAx>
    </c:plotArea>
    <c:legend>
      <c:legendPos val="r"/>
      <c:layout>
        <c:manualLayout>
          <c:xMode val="edge"/>
          <c:yMode val="edge"/>
          <c:x val="0.90781919721704296"/>
          <c:y val="0.39032057706073459"/>
          <c:w val="6.8481429839016353E-2"/>
          <c:h val="0.3602108222152233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Jan</a:t>
            </a:r>
            <a:r>
              <a:rPr lang="en-US" sz="2400" baseline="0" dirty="0"/>
              <a:t> – May Value Exports</a:t>
            </a:r>
            <a:endParaRPr lang="en-US" sz="24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077957845804801"/>
          <c:y val="0.10493268808587518"/>
          <c:w val="0.80043776832395941"/>
          <c:h val="0.64443530050632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Japan</c:v>
                </c:pt>
                <c:pt idx="2">
                  <c:v>China/HK</c:v>
                </c:pt>
                <c:pt idx="3">
                  <c:v>Canada</c:v>
                </c:pt>
                <c:pt idx="4">
                  <c:v>Korea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454870303</c:v>
                </c:pt>
                <c:pt idx="1">
                  <c:v>641960705</c:v>
                </c:pt>
                <c:pt idx="2">
                  <c:v>325968437</c:v>
                </c:pt>
                <c:pt idx="3">
                  <c:v>317043148</c:v>
                </c:pt>
                <c:pt idx="4">
                  <c:v>287165103</c:v>
                </c:pt>
                <c:pt idx="5">
                  <c:v>59423899</c:v>
                </c:pt>
                <c:pt idx="6">
                  <c:v>88172444</c:v>
                </c:pt>
                <c:pt idx="7">
                  <c:v>171756307</c:v>
                </c:pt>
                <c:pt idx="8">
                  <c:v>138690075</c:v>
                </c:pt>
                <c:pt idx="9">
                  <c:v>50399816</c:v>
                </c:pt>
                <c:pt idx="10">
                  <c:v>22015738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E-40AB-9B93-B22DCEFA929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Japan</c:v>
                </c:pt>
                <c:pt idx="2">
                  <c:v>China/HK</c:v>
                </c:pt>
                <c:pt idx="3">
                  <c:v>Canada</c:v>
                </c:pt>
                <c:pt idx="4">
                  <c:v>Korea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472405775</c:v>
                </c:pt>
                <c:pt idx="1">
                  <c:v>704013632</c:v>
                </c:pt>
                <c:pt idx="2">
                  <c:v>1251982362</c:v>
                </c:pt>
                <c:pt idx="3">
                  <c:v>323147082</c:v>
                </c:pt>
                <c:pt idx="4">
                  <c:v>237657505</c:v>
                </c:pt>
                <c:pt idx="5">
                  <c:v>61627334</c:v>
                </c:pt>
                <c:pt idx="6">
                  <c:v>95444684</c:v>
                </c:pt>
                <c:pt idx="7">
                  <c:v>141044956</c:v>
                </c:pt>
                <c:pt idx="8">
                  <c:v>150441592</c:v>
                </c:pt>
                <c:pt idx="9">
                  <c:v>58202534</c:v>
                </c:pt>
                <c:pt idx="10">
                  <c:v>18627697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4FCE-40AB-9B93-B22DCEFA929F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Sheet1!$A$2:$A$12</c:f>
              <c:strCache>
                <c:ptCount val="11"/>
                <c:pt idx="0">
                  <c:v>Mexico</c:v>
                </c:pt>
                <c:pt idx="1">
                  <c:v>Japan</c:v>
                </c:pt>
                <c:pt idx="2">
                  <c:v>China/HK</c:v>
                </c:pt>
                <c:pt idx="3">
                  <c:v>Canada</c:v>
                </c:pt>
                <c:pt idx="4">
                  <c:v>Korea</c:v>
                </c:pt>
                <c:pt idx="5">
                  <c:v>Carib + DR</c:v>
                </c:pt>
                <c:pt idx="6">
                  <c:v>Central Am</c:v>
                </c:pt>
                <c:pt idx="7">
                  <c:v>South Am</c:v>
                </c:pt>
                <c:pt idx="8">
                  <c:v>Aus/NZ</c:v>
                </c:pt>
                <c:pt idx="9">
                  <c:v>ASEAN</c:v>
                </c:pt>
                <c:pt idx="10">
                  <c:v>Taiwan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640080053</c:v>
                </c:pt>
                <c:pt idx="1">
                  <c:v>726578719</c:v>
                </c:pt>
                <c:pt idx="2">
                  <c:v>952736368</c:v>
                </c:pt>
                <c:pt idx="3">
                  <c:v>378440911</c:v>
                </c:pt>
                <c:pt idx="4">
                  <c:v>248141164</c:v>
                </c:pt>
                <c:pt idx="5">
                  <c:v>81967804</c:v>
                </c:pt>
                <c:pt idx="6">
                  <c:v>149106291</c:v>
                </c:pt>
                <c:pt idx="7">
                  <c:v>151117238</c:v>
                </c:pt>
                <c:pt idx="8">
                  <c:v>132546369</c:v>
                </c:pt>
                <c:pt idx="9">
                  <c:v>145418628</c:v>
                </c:pt>
                <c:pt idx="10">
                  <c:v>8528284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E-40AB-9B93-B22DCEFA929F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0.16620264303643409"/>
                  <c:y val="3.8088634351509512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105963094466352E-2"/>
                      <c:h val="7.3574645325834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2DB-4363-87F4-D432ECF8E769}"/>
                </c:ext>
              </c:extLst>
            </c:dLbl>
            <c:dLbl>
              <c:idx val="1"/>
              <c:layout>
                <c:manualLayout>
                  <c:x val="-8.0548677905605742E-2"/>
                  <c:y val="-6.4750678397566166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426153692094307E-2"/>
                      <c:h val="0.1015063105169417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2DB-4363-87F4-D432ECF8E769}"/>
                </c:ext>
              </c:extLst>
            </c:dLbl>
            <c:dLbl>
              <c:idx val="2"/>
              <c:layout>
                <c:manualLayout>
                  <c:x val="-5.8993397902697205E-2"/>
                  <c:y val="-7.363802641291843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2DB-4363-87F4-D432ECF8E769}"/>
                </c:ext>
              </c:extLst>
            </c:dLbl>
            <c:dLbl>
              <c:idx val="3"/>
              <c:layout>
                <c:manualLayout>
                  <c:x val="3.4035099285156583E-3"/>
                  <c:y val="-1.015696916040253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7149809553339391E-2"/>
                      <c:h val="6.34176761654322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E2DB-4363-87F4-D432ECF8E769}"/>
                </c:ext>
              </c:extLst>
            </c:dLbl>
            <c:dLbl>
              <c:idx val="4"/>
              <c:layout>
                <c:manualLayout>
                  <c:x val="0"/>
                  <c:y val="5.078484580201267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2DB-4363-87F4-D432ECF8E769}"/>
                </c:ext>
              </c:extLst>
            </c:dLbl>
            <c:dLbl>
              <c:idx val="5"/>
              <c:layout>
                <c:manualLayout>
                  <c:x val="7.0338282114754305E-2"/>
                  <c:y val="-2.285318061090570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E2DB-4363-87F4-D432ECF8E769}"/>
                </c:ext>
              </c:extLst>
            </c:dLbl>
            <c:dLbl>
              <c:idx val="6"/>
              <c:layout>
                <c:manualLayout>
                  <c:x val="7.1472770535959934E-2"/>
                  <c:y val="-1.26962114505031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2DB-4363-87F4-D432ECF8E769}"/>
                </c:ext>
              </c:extLst>
            </c:dLbl>
            <c:dLbl>
              <c:idx val="7"/>
              <c:layout>
                <c:manualLayout>
                  <c:x val="7.7145212641988592E-2"/>
                  <c:y val="-2.28531806109057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+55%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E2DB-4363-87F4-D432ECF8E769}"/>
                </c:ext>
              </c:extLst>
            </c:dLbl>
            <c:dLbl>
              <c:idx val="8"/>
              <c:layout>
                <c:manualLayout>
                  <c:x val="7.7145212641988592E-2"/>
                  <c:y val="-4.57063612218115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E2DB-4363-87F4-D432ECF8E769}"/>
                </c:ext>
              </c:extLst>
            </c:dLbl>
            <c:dLbl>
              <c:idx val="9"/>
              <c:layout>
                <c:manualLayout>
                  <c:x val="-0.28929454740745725"/>
                  <c:y val="-5.332408809211331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+43%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E2DB-4363-87F4-D432ECF8E769}"/>
                </c:ext>
              </c:extLst>
            </c:dLbl>
            <c:dLbl>
              <c:idx val="10"/>
              <c:layout>
                <c:manualLayout>
                  <c:x val="-6.8069305272344541E-3"/>
                  <c:y val="-9.3104475086182136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+469%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E2DB-4363-87F4-D432ECF8E76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Sheet1!$F$2:$F$12</c:f>
              <c:numCache>
                <c:formatCode>General</c:formatCode>
                <c:ptCount val="11"/>
                <c:pt idx="0">
                  <c:v>715095285</c:v>
                </c:pt>
                <c:pt idx="1">
                  <c:v>667319779</c:v>
                </c:pt>
                <c:pt idx="2">
                  <c:v>480166419</c:v>
                </c:pt>
                <c:pt idx="3">
                  <c:v>345558236</c:v>
                </c:pt>
                <c:pt idx="4">
                  <c:v>267559428</c:v>
                </c:pt>
                <c:pt idx="5">
                  <c:v>113017620</c:v>
                </c:pt>
                <c:pt idx="6">
                  <c:v>134365015</c:v>
                </c:pt>
                <c:pt idx="7">
                  <c:v>113770803</c:v>
                </c:pt>
                <c:pt idx="8">
                  <c:v>65737209</c:v>
                </c:pt>
                <c:pt idx="9">
                  <c:v>48790544</c:v>
                </c:pt>
                <c:pt idx="10">
                  <c:v>3729077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B-4363-87F4-D432ECF8E769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Sheet1!$G$2:$G$12</c:f>
              <c:numCache>
                <c:formatCode>General</c:formatCode>
                <c:ptCount val="11"/>
                <c:pt idx="0">
                  <c:v>890139813</c:v>
                </c:pt>
                <c:pt idx="1">
                  <c:v>617720841</c:v>
                </c:pt>
                <c:pt idx="2">
                  <c:v>599522041</c:v>
                </c:pt>
                <c:pt idx="3">
                  <c:v>338368387</c:v>
                </c:pt>
                <c:pt idx="4">
                  <c:v>283457969</c:v>
                </c:pt>
                <c:pt idx="5">
                  <c:v>161962656</c:v>
                </c:pt>
                <c:pt idx="6">
                  <c:v>145741338</c:v>
                </c:pt>
                <c:pt idx="7">
                  <c:v>112119881</c:v>
                </c:pt>
                <c:pt idx="8">
                  <c:v>101588481</c:v>
                </c:pt>
                <c:pt idx="9">
                  <c:v>65104338</c:v>
                </c:pt>
                <c:pt idx="10">
                  <c:v>21227560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D6-4683-97E0-F1D675763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168384"/>
        <c:axId val="404165640"/>
        <c:extLst/>
      </c:barChart>
      <c:catAx>
        <c:axId val="40416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4165640"/>
        <c:crosses val="autoZero"/>
        <c:auto val="1"/>
        <c:lblAlgn val="ctr"/>
        <c:lblOffset val="100"/>
        <c:noMultiLvlLbl val="0"/>
      </c:catAx>
      <c:valAx>
        <c:axId val="404165640"/>
        <c:scaling>
          <c:orientation val="minMax"/>
          <c:max val="14000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Million</a:t>
                </a:r>
                <a:r>
                  <a:rPr lang="en-US" baseline="0" dirty="0"/>
                  <a:t> US $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0.329102490398897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crossAx val="404168384"/>
        <c:crosses val="autoZero"/>
        <c:crossBetween val="between"/>
        <c:majorUnit val="200000000"/>
        <c:dispUnits>
          <c:builtInUnit val="millions"/>
        </c:dispUnits>
      </c:valAx>
    </c:plotArea>
    <c:legend>
      <c:legendPos val="r"/>
      <c:layout>
        <c:manualLayout>
          <c:xMode val="edge"/>
          <c:yMode val="edge"/>
          <c:x val="0.90333980829488825"/>
          <c:y val="0.3759201870286436"/>
          <c:w val="7.0653258978783551E-2"/>
          <c:h val="0.352385848062938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World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600270</c:v>
                </c:pt>
                <c:pt idx="1">
                  <c:v>703206</c:v>
                </c:pt>
                <c:pt idx="2">
                  <c:v>780589</c:v>
                </c:pt>
                <c:pt idx="3">
                  <c:v>685517</c:v>
                </c:pt>
                <c:pt idx="4">
                  <c:v>767954</c:v>
                </c:pt>
                <c:pt idx="5">
                  <c:v>730204</c:v>
                </c:pt>
                <c:pt idx="6">
                  <c:v>721831</c:v>
                </c:pt>
                <c:pt idx="7">
                  <c:v>814128</c:v>
                </c:pt>
                <c:pt idx="8">
                  <c:v>868441</c:v>
                </c:pt>
                <c:pt idx="9">
                  <c:v>835815</c:v>
                </c:pt>
                <c:pt idx="10">
                  <c:v>1134913</c:v>
                </c:pt>
                <c:pt idx="11">
                  <c:v>1117247</c:v>
                </c:pt>
                <c:pt idx="12">
                  <c:v>884385</c:v>
                </c:pt>
                <c:pt idx="13">
                  <c:v>974985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187599</c:v>
                </c:pt>
                <c:pt idx="1">
                  <c:v>213557</c:v>
                </c:pt>
                <c:pt idx="2">
                  <c:v>187896</c:v>
                </c:pt>
                <c:pt idx="3">
                  <c:v>197388</c:v>
                </c:pt>
                <c:pt idx="4">
                  <c:v>196776</c:v>
                </c:pt>
                <c:pt idx="5">
                  <c:v>183193</c:v>
                </c:pt>
                <c:pt idx="6">
                  <c:v>200007</c:v>
                </c:pt>
                <c:pt idx="7">
                  <c:v>238625</c:v>
                </c:pt>
                <c:pt idx="8">
                  <c:v>215114</c:v>
                </c:pt>
                <c:pt idx="9">
                  <c:v>199209</c:v>
                </c:pt>
                <c:pt idx="10">
                  <c:v>211076</c:v>
                </c:pt>
                <c:pt idx="11">
                  <c:v>218908</c:v>
                </c:pt>
                <c:pt idx="12">
                  <c:v>183096</c:v>
                </c:pt>
                <c:pt idx="13">
                  <c:v>246856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52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4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markets other than China/HK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7194794067869132"/>
          <c:y val="0.20658348343948496"/>
          <c:w val="0.80447220539487474"/>
          <c:h val="0.608296848201742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557708</c:v>
                </c:pt>
                <c:pt idx="1">
                  <c:v>644338</c:v>
                </c:pt>
                <c:pt idx="2">
                  <c:v>659146</c:v>
                </c:pt>
                <c:pt idx="3">
                  <c:v>605501</c:v>
                </c:pt>
                <c:pt idx="4">
                  <c:v>677465</c:v>
                </c:pt>
                <c:pt idx="5">
                  <c:v>682762</c:v>
                </c:pt>
                <c:pt idx="6">
                  <c:v>607532</c:v>
                </c:pt>
                <c:pt idx="7">
                  <c:v>729068</c:v>
                </c:pt>
                <c:pt idx="8">
                  <c:v>797826</c:v>
                </c:pt>
                <c:pt idx="9">
                  <c:v>762875</c:v>
                </c:pt>
                <c:pt idx="10">
                  <c:v>741411</c:v>
                </c:pt>
                <c:pt idx="11">
                  <c:v>844928</c:v>
                </c:pt>
                <c:pt idx="12">
                  <c:v>812607</c:v>
                </c:pt>
                <c:pt idx="13">
                  <c:v>890432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1-4AFF-86C9-CAE0CD519A8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124805</c:v>
                </c:pt>
                <c:pt idx="1">
                  <c:v>128052</c:v>
                </c:pt>
                <c:pt idx="2">
                  <c:v>116413</c:v>
                </c:pt>
                <c:pt idx="3">
                  <c:v>107561</c:v>
                </c:pt>
                <c:pt idx="4">
                  <c:v>121394</c:v>
                </c:pt>
                <c:pt idx="5">
                  <c:v>96486</c:v>
                </c:pt>
                <c:pt idx="6">
                  <c:v>79780</c:v>
                </c:pt>
                <c:pt idx="7">
                  <c:v>94858</c:v>
                </c:pt>
                <c:pt idx="8">
                  <c:v>98290</c:v>
                </c:pt>
                <c:pt idx="9">
                  <c:v>98507</c:v>
                </c:pt>
                <c:pt idx="10">
                  <c:v>78305</c:v>
                </c:pt>
                <c:pt idx="11">
                  <c:v>82331</c:v>
                </c:pt>
                <c:pt idx="12">
                  <c:v>75438</c:v>
                </c:pt>
                <c:pt idx="13">
                  <c:v>102320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81-4AFF-86C9-CAE0CD519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52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6362060639552477"/>
          <c:y val="0.92597500137657618"/>
          <c:w val="0.18422701879923686"/>
          <c:h val="5.7241781840207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Mexico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93319114497399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4200011012609437"/>
          <c:w val="0.89413549030391648"/>
          <c:h val="0.70367622928252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155267</c:v>
                </c:pt>
                <c:pt idx="1">
                  <c:v>154945</c:v>
                </c:pt>
                <c:pt idx="2">
                  <c:v>182350</c:v>
                </c:pt>
                <c:pt idx="3">
                  <c:v>175430</c:v>
                </c:pt>
                <c:pt idx="4">
                  <c:v>210329</c:v>
                </c:pt>
                <c:pt idx="5">
                  <c:v>228127</c:v>
                </c:pt>
                <c:pt idx="6">
                  <c:v>215545</c:v>
                </c:pt>
                <c:pt idx="7">
                  <c:v>271525</c:v>
                </c:pt>
                <c:pt idx="8">
                  <c:v>292820</c:v>
                </c:pt>
                <c:pt idx="9">
                  <c:v>226406</c:v>
                </c:pt>
                <c:pt idx="10">
                  <c:v>230703</c:v>
                </c:pt>
                <c:pt idx="11">
                  <c:v>275825</c:v>
                </c:pt>
                <c:pt idx="12">
                  <c:v>353022</c:v>
                </c:pt>
                <c:pt idx="13">
                  <c:v>382849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70405</c:v>
                </c:pt>
                <c:pt idx="1">
                  <c:v>65185</c:v>
                </c:pt>
                <c:pt idx="2">
                  <c:v>71709</c:v>
                </c:pt>
                <c:pt idx="3">
                  <c:v>67329</c:v>
                </c:pt>
                <c:pt idx="4">
                  <c:v>67471</c:v>
                </c:pt>
                <c:pt idx="5">
                  <c:v>60550</c:v>
                </c:pt>
                <c:pt idx="6">
                  <c:v>54865</c:v>
                </c:pt>
                <c:pt idx="7">
                  <c:v>62328</c:v>
                </c:pt>
                <c:pt idx="8">
                  <c:v>60444</c:v>
                </c:pt>
                <c:pt idx="9">
                  <c:v>58540</c:v>
                </c:pt>
                <c:pt idx="10">
                  <c:v>45120</c:v>
                </c:pt>
                <c:pt idx="11">
                  <c:v>49922</c:v>
                </c:pt>
                <c:pt idx="12">
                  <c:v>43912</c:v>
                </c:pt>
                <c:pt idx="13">
                  <c:v>64232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48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8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China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5318892131490558"/>
          <c:w val="0.89413549030391648"/>
          <c:h val="0.692487418093717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1515</c:v>
                </c:pt>
                <c:pt idx="1">
                  <c:v>46651</c:v>
                </c:pt>
                <c:pt idx="2">
                  <c:v>102404</c:v>
                </c:pt>
                <c:pt idx="3">
                  <c:v>59348</c:v>
                </c:pt>
                <c:pt idx="4">
                  <c:v>77593</c:v>
                </c:pt>
                <c:pt idx="5">
                  <c:v>32089</c:v>
                </c:pt>
                <c:pt idx="6">
                  <c:v>89802</c:v>
                </c:pt>
                <c:pt idx="7">
                  <c:v>66167</c:v>
                </c:pt>
                <c:pt idx="8">
                  <c:v>60265</c:v>
                </c:pt>
                <c:pt idx="9">
                  <c:v>68165</c:v>
                </c:pt>
                <c:pt idx="10">
                  <c:v>383688</c:v>
                </c:pt>
                <c:pt idx="11">
                  <c:v>266836</c:v>
                </c:pt>
                <c:pt idx="12">
                  <c:v>68724</c:v>
                </c:pt>
                <c:pt idx="13">
                  <c:v>81431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8155</c:v>
                </c:pt>
                <c:pt idx="1">
                  <c:v>52754</c:v>
                </c:pt>
                <c:pt idx="2">
                  <c:v>52416</c:v>
                </c:pt>
                <c:pt idx="3">
                  <c:v>76830</c:v>
                </c:pt>
                <c:pt idx="4">
                  <c:v>58441</c:v>
                </c:pt>
                <c:pt idx="5">
                  <c:v>41204</c:v>
                </c:pt>
                <c:pt idx="6">
                  <c:v>66896</c:v>
                </c:pt>
                <c:pt idx="7">
                  <c:v>85586</c:v>
                </c:pt>
                <c:pt idx="8">
                  <c:v>64803</c:v>
                </c:pt>
                <c:pt idx="9">
                  <c:v>67191</c:v>
                </c:pt>
                <c:pt idx="10">
                  <c:v>118015</c:v>
                </c:pt>
                <c:pt idx="11">
                  <c:v>135293</c:v>
                </c:pt>
                <c:pt idx="12">
                  <c:v>107427</c:v>
                </c:pt>
                <c:pt idx="13">
                  <c:v>144489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2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7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Hong Kong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642986492105863"/>
          <c:y val="1.95804195804195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41047</c:v>
                </c:pt>
                <c:pt idx="1">
                  <c:v>12217</c:v>
                </c:pt>
                <c:pt idx="2">
                  <c:v>19039</c:v>
                </c:pt>
                <c:pt idx="3">
                  <c:v>20668</c:v>
                </c:pt>
                <c:pt idx="4">
                  <c:v>12896</c:v>
                </c:pt>
                <c:pt idx="5">
                  <c:v>15353</c:v>
                </c:pt>
                <c:pt idx="6">
                  <c:v>24497</c:v>
                </c:pt>
                <c:pt idx="7">
                  <c:v>18893</c:v>
                </c:pt>
                <c:pt idx="8">
                  <c:v>10350</c:v>
                </c:pt>
                <c:pt idx="9">
                  <c:v>4775</c:v>
                </c:pt>
                <c:pt idx="10">
                  <c:v>9814</c:v>
                </c:pt>
                <c:pt idx="11">
                  <c:v>5483</c:v>
                </c:pt>
                <c:pt idx="12">
                  <c:v>3054</c:v>
                </c:pt>
                <c:pt idx="13">
                  <c:v>3122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54639</c:v>
                </c:pt>
                <c:pt idx="1">
                  <c:v>32751</c:v>
                </c:pt>
                <c:pt idx="2">
                  <c:v>19067</c:v>
                </c:pt>
                <c:pt idx="3">
                  <c:v>12997</c:v>
                </c:pt>
                <c:pt idx="4">
                  <c:v>16941</c:v>
                </c:pt>
                <c:pt idx="5">
                  <c:v>45503</c:v>
                </c:pt>
                <c:pt idx="6">
                  <c:v>53331</c:v>
                </c:pt>
                <c:pt idx="7">
                  <c:v>58181</c:v>
                </c:pt>
                <c:pt idx="8">
                  <c:v>52021</c:v>
                </c:pt>
                <c:pt idx="9">
                  <c:v>33511</c:v>
                </c:pt>
                <c:pt idx="10">
                  <c:v>14756</c:v>
                </c:pt>
                <c:pt idx="11">
                  <c:v>1284</c:v>
                </c:pt>
                <c:pt idx="12">
                  <c:v>231</c:v>
                </c:pt>
                <c:pt idx="1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China/HK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6812038614423626"/>
          <c:y val="1.678321678321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42562</c:v>
                </c:pt>
                <c:pt idx="1">
                  <c:v>58868</c:v>
                </c:pt>
                <c:pt idx="2">
                  <c:v>121443</c:v>
                </c:pt>
                <c:pt idx="3">
                  <c:v>80016</c:v>
                </c:pt>
                <c:pt idx="4">
                  <c:v>90489</c:v>
                </c:pt>
                <c:pt idx="5">
                  <c:v>47442</c:v>
                </c:pt>
                <c:pt idx="6">
                  <c:v>114299</c:v>
                </c:pt>
                <c:pt idx="7">
                  <c:v>85060</c:v>
                </c:pt>
                <c:pt idx="8">
                  <c:v>70615</c:v>
                </c:pt>
                <c:pt idx="9">
                  <c:v>72940</c:v>
                </c:pt>
                <c:pt idx="10">
                  <c:v>393502</c:v>
                </c:pt>
                <c:pt idx="11">
                  <c:v>272319</c:v>
                </c:pt>
                <c:pt idx="12">
                  <c:v>71778</c:v>
                </c:pt>
                <c:pt idx="13">
                  <c:v>84553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62794</c:v>
                </c:pt>
                <c:pt idx="1">
                  <c:v>85505</c:v>
                </c:pt>
                <c:pt idx="2">
                  <c:v>71483</c:v>
                </c:pt>
                <c:pt idx="3">
                  <c:v>89827</c:v>
                </c:pt>
                <c:pt idx="4">
                  <c:v>75382</c:v>
                </c:pt>
                <c:pt idx="5">
                  <c:v>86707</c:v>
                </c:pt>
                <c:pt idx="6">
                  <c:v>120227</c:v>
                </c:pt>
                <c:pt idx="7">
                  <c:v>143767</c:v>
                </c:pt>
                <c:pt idx="8">
                  <c:v>116824</c:v>
                </c:pt>
                <c:pt idx="9">
                  <c:v>100702</c:v>
                </c:pt>
                <c:pt idx="10">
                  <c:v>132771</c:v>
                </c:pt>
                <c:pt idx="11">
                  <c:v>136577</c:v>
                </c:pt>
                <c:pt idx="12">
                  <c:v>107658</c:v>
                </c:pt>
                <c:pt idx="13">
                  <c:v>144536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5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Japan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5039171851770278"/>
          <c:w val="0.89413549030391648"/>
          <c:h val="0.69528462089092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170884</c:v>
                </c:pt>
                <c:pt idx="1">
                  <c:v>202013</c:v>
                </c:pt>
                <c:pt idx="2">
                  <c:v>188798</c:v>
                </c:pt>
                <c:pt idx="3">
                  <c:v>174136</c:v>
                </c:pt>
                <c:pt idx="4">
                  <c:v>199349</c:v>
                </c:pt>
                <c:pt idx="5">
                  <c:v>185354</c:v>
                </c:pt>
                <c:pt idx="6">
                  <c:v>155639</c:v>
                </c:pt>
                <c:pt idx="7">
                  <c:v>165530</c:v>
                </c:pt>
                <c:pt idx="8">
                  <c:v>161977</c:v>
                </c:pt>
                <c:pt idx="9">
                  <c:v>154349</c:v>
                </c:pt>
                <c:pt idx="10">
                  <c:v>167314</c:v>
                </c:pt>
                <c:pt idx="11">
                  <c:v>171921</c:v>
                </c:pt>
                <c:pt idx="12">
                  <c:v>153355</c:v>
                </c:pt>
                <c:pt idx="13">
                  <c:v>152124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9442</c:v>
                </c:pt>
                <c:pt idx="1">
                  <c:v>7927</c:v>
                </c:pt>
                <c:pt idx="2">
                  <c:v>10263</c:v>
                </c:pt>
                <c:pt idx="3">
                  <c:v>6236</c:v>
                </c:pt>
                <c:pt idx="4">
                  <c:v>12831</c:v>
                </c:pt>
                <c:pt idx="5">
                  <c:v>4542</c:v>
                </c:pt>
                <c:pt idx="6">
                  <c:v>4344</c:v>
                </c:pt>
                <c:pt idx="7">
                  <c:v>4244</c:v>
                </c:pt>
                <c:pt idx="8">
                  <c:v>5317</c:v>
                </c:pt>
                <c:pt idx="9">
                  <c:v>5190</c:v>
                </c:pt>
                <c:pt idx="10">
                  <c:v>2598</c:v>
                </c:pt>
                <c:pt idx="11">
                  <c:v>2359</c:v>
                </c:pt>
                <c:pt idx="12">
                  <c:v>4884</c:v>
                </c:pt>
                <c:pt idx="13">
                  <c:v>2725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22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S. Korea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612997268016113"/>
          <c:y val="1.678321678321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35431</c:v>
                </c:pt>
                <c:pt idx="1">
                  <c:v>87841</c:v>
                </c:pt>
                <c:pt idx="2">
                  <c:v>69408</c:v>
                </c:pt>
                <c:pt idx="3">
                  <c:v>47699</c:v>
                </c:pt>
                <c:pt idx="4">
                  <c:v>63194</c:v>
                </c:pt>
                <c:pt idx="5">
                  <c:v>90660</c:v>
                </c:pt>
                <c:pt idx="6">
                  <c:v>58463</c:v>
                </c:pt>
                <c:pt idx="7">
                  <c:v>78031</c:v>
                </c:pt>
                <c:pt idx="8">
                  <c:v>110927</c:v>
                </c:pt>
                <c:pt idx="9">
                  <c:v>98943</c:v>
                </c:pt>
                <c:pt idx="10">
                  <c:v>78978</c:v>
                </c:pt>
                <c:pt idx="11">
                  <c:v>78199</c:v>
                </c:pt>
                <c:pt idx="12">
                  <c:v>72462</c:v>
                </c:pt>
                <c:pt idx="13">
                  <c:v>84338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6889</c:v>
                </c:pt>
                <c:pt idx="1">
                  <c:v>25724</c:v>
                </c:pt>
                <c:pt idx="2">
                  <c:v>8382</c:v>
                </c:pt>
                <c:pt idx="3">
                  <c:v>4559</c:v>
                </c:pt>
                <c:pt idx="4">
                  <c:v>6050</c:v>
                </c:pt>
                <c:pt idx="5">
                  <c:v>5475</c:v>
                </c:pt>
                <c:pt idx="6">
                  <c:v>3615</c:v>
                </c:pt>
                <c:pt idx="7">
                  <c:v>3282</c:v>
                </c:pt>
                <c:pt idx="8">
                  <c:v>6408</c:v>
                </c:pt>
                <c:pt idx="9">
                  <c:v>6110</c:v>
                </c:pt>
                <c:pt idx="10">
                  <c:v>3633</c:v>
                </c:pt>
                <c:pt idx="11">
                  <c:v>3004</c:v>
                </c:pt>
                <c:pt idx="12">
                  <c:v>3526</c:v>
                </c:pt>
                <c:pt idx="13">
                  <c:v>3239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Central America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4329635541724235"/>
          <c:y val="1.3986013986013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15986</c:v>
                </c:pt>
                <c:pt idx="1">
                  <c:v>14375</c:v>
                </c:pt>
                <c:pt idx="2">
                  <c:v>15859</c:v>
                </c:pt>
                <c:pt idx="3">
                  <c:v>17650</c:v>
                </c:pt>
                <c:pt idx="4">
                  <c:v>18446</c:v>
                </c:pt>
                <c:pt idx="5">
                  <c:v>20030</c:v>
                </c:pt>
                <c:pt idx="6">
                  <c:v>24611</c:v>
                </c:pt>
                <c:pt idx="7">
                  <c:v>26296</c:v>
                </c:pt>
                <c:pt idx="8">
                  <c:v>30963</c:v>
                </c:pt>
                <c:pt idx="9">
                  <c:v>33777</c:v>
                </c:pt>
                <c:pt idx="10">
                  <c:v>35370</c:v>
                </c:pt>
                <c:pt idx="11">
                  <c:v>54549</c:v>
                </c:pt>
                <c:pt idx="12">
                  <c:v>47060</c:v>
                </c:pt>
                <c:pt idx="13">
                  <c:v>48393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1552</c:v>
                </c:pt>
                <c:pt idx="1">
                  <c:v>1400</c:v>
                </c:pt>
                <c:pt idx="2">
                  <c:v>2277</c:v>
                </c:pt>
                <c:pt idx="3">
                  <c:v>2787</c:v>
                </c:pt>
                <c:pt idx="4">
                  <c:v>1982</c:v>
                </c:pt>
                <c:pt idx="5">
                  <c:v>2299</c:v>
                </c:pt>
                <c:pt idx="6">
                  <c:v>1849</c:v>
                </c:pt>
                <c:pt idx="7">
                  <c:v>2068</c:v>
                </c:pt>
                <c:pt idx="8">
                  <c:v>2627</c:v>
                </c:pt>
                <c:pt idx="9">
                  <c:v>3639</c:v>
                </c:pt>
                <c:pt idx="10">
                  <c:v>2913</c:v>
                </c:pt>
                <c:pt idx="11">
                  <c:v>3174</c:v>
                </c:pt>
                <c:pt idx="12">
                  <c:v>3235</c:v>
                </c:pt>
                <c:pt idx="13">
                  <c:v>3127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the Dominican Republic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0890117014759866"/>
          <c:y val="1.678321678321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8669</c:v>
                </c:pt>
                <c:pt idx="1">
                  <c:v>6240</c:v>
                </c:pt>
                <c:pt idx="2">
                  <c:v>5187</c:v>
                </c:pt>
                <c:pt idx="3">
                  <c:v>7567</c:v>
                </c:pt>
                <c:pt idx="4">
                  <c:v>8036</c:v>
                </c:pt>
                <c:pt idx="5">
                  <c:v>10646</c:v>
                </c:pt>
                <c:pt idx="6">
                  <c:v>10610</c:v>
                </c:pt>
                <c:pt idx="7">
                  <c:v>15868</c:v>
                </c:pt>
                <c:pt idx="8">
                  <c:v>18762</c:v>
                </c:pt>
                <c:pt idx="9">
                  <c:v>17099</c:v>
                </c:pt>
                <c:pt idx="10">
                  <c:v>18060</c:v>
                </c:pt>
                <c:pt idx="11">
                  <c:v>25104</c:v>
                </c:pt>
                <c:pt idx="12">
                  <c:v>34905</c:v>
                </c:pt>
                <c:pt idx="13">
                  <c:v>47881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851</c:v>
                </c:pt>
                <c:pt idx="1">
                  <c:v>233</c:v>
                </c:pt>
                <c:pt idx="2">
                  <c:v>467</c:v>
                </c:pt>
                <c:pt idx="3">
                  <c:v>247</c:v>
                </c:pt>
                <c:pt idx="4">
                  <c:v>527</c:v>
                </c:pt>
                <c:pt idx="5">
                  <c:v>337</c:v>
                </c:pt>
                <c:pt idx="6">
                  <c:v>534</c:v>
                </c:pt>
                <c:pt idx="7">
                  <c:v>213</c:v>
                </c:pt>
                <c:pt idx="8">
                  <c:v>340</c:v>
                </c:pt>
                <c:pt idx="9">
                  <c:v>332</c:v>
                </c:pt>
                <c:pt idx="10">
                  <c:v>443</c:v>
                </c:pt>
                <c:pt idx="11">
                  <c:v>757</c:v>
                </c:pt>
                <c:pt idx="12">
                  <c:v>1205</c:v>
                </c:pt>
                <c:pt idx="13">
                  <c:v>2420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Caribbean, excluding DR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057694491766042"/>
          <c:y val="2.5174825174825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9262</c:v>
                </c:pt>
                <c:pt idx="1">
                  <c:v>6765</c:v>
                </c:pt>
                <c:pt idx="2">
                  <c:v>7086</c:v>
                </c:pt>
                <c:pt idx="3">
                  <c:v>6425</c:v>
                </c:pt>
                <c:pt idx="4">
                  <c:v>6005</c:v>
                </c:pt>
                <c:pt idx="5">
                  <c:v>5476</c:v>
                </c:pt>
                <c:pt idx="6">
                  <c:v>5290</c:v>
                </c:pt>
                <c:pt idx="7">
                  <c:v>5480</c:v>
                </c:pt>
                <c:pt idx="8">
                  <c:v>5490</c:v>
                </c:pt>
                <c:pt idx="9">
                  <c:v>6242</c:v>
                </c:pt>
                <c:pt idx="10">
                  <c:v>5813</c:v>
                </c:pt>
                <c:pt idx="11">
                  <c:v>5779</c:v>
                </c:pt>
                <c:pt idx="12">
                  <c:v>6151</c:v>
                </c:pt>
                <c:pt idx="13">
                  <c:v>7219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1185</c:v>
                </c:pt>
                <c:pt idx="1">
                  <c:v>1597</c:v>
                </c:pt>
                <c:pt idx="2">
                  <c:v>1239</c:v>
                </c:pt>
                <c:pt idx="3">
                  <c:v>2206</c:v>
                </c:pt>
                <c:pt idx="4">
                  <c:v>2553</c:v>
                </c:pt>
                <c:pt idx="5">
                  <c:v>1576</c:v>
                </c:pt>
                <c:pt idx="6">
                  <c:v>791</c:v>
                </c:pt>
                <c:pt idx="7">
                  <c:v>1165</c:v>
                </c:pt>
                <c:pt idx="8">
                  <c:v>1065</c:v>
                </c:pt>
                <c:pt idx="9">
                  <c:v>1409</c:v>
                </c:pt>
                <c:pt idx="10">
                  <c:v>1576</c:v>
                </c:pt>
                <c:pt idx="11">
                  <c:v>833</c:v>
                </c:pt>
                <c:pt idx="12">
                  <c:v>797</c:v>
                </c:pt>
                <c:pt idx="13">
                  <c:v>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Canada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771720613287907"/>
          <c:y val="1.39860139860139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65874</c:v>
                </c:pt>
                <c:pt idx="1">
                  <c:v>71063</c:v>
                </c:pt>
                <c:pt idx="2">
                  <c:v>83180</c:v>
                </c:pt>
                <c:pt idx="3">
                  <c:v>86068</c:v>
                </c:pt>
                <c:pt idx="4">
                  <c:v>78260</c:v>
                </c:pt>
                <c:pt idx="5">
                  <c:v>75588</c:v>
                </c:pt>
                <c:pt idx="6">
                  <c:v>75039</c:v>
                </c:pt>
                <c:pt idx="7">
                  <c:v>76497</c:v>
                </c:pt>
                <c:pt idx="8">
                  <c:v>72931</c:v>
                </c:pt>
                <c:pt idx="9">
                  <c:v>81198</c:v>
                </c:pt>
                <c:pt idx="10">
                  <c:v>81989</c:v>
                </c:pt>
                <c:pt idx="11">
                  <c:v>86715</c:v>
                </c:pt>
                <c:pt idx="12">
                  <c:v>71553</c:v>
                </c:pt>
                <c:pt idx="13">
                  <c:v>78521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7936</c:v>
                </c:pt>
                <c:pt idx="1">
                  <c:v>9272</c:v>
                </c:pt>
                <c:pt idx="2">
                  <c:v>8244</c:v>
                </c:pt>
                <c:pt idx="3">
                  <c:v>7842</c:v>
                </c:pt>
                <c:pt idx="4">
                  <c:v>4869</c:v>
                </c:pt>
                <c:pt idx="5">
                  <c:v>4850</c:v>
                </c:pt>
                <c:pt idx="6">
                  <c:v>4812</c:v>
                </c:pt>
                <c:pt idx="7">
                  <c:v>8347</c:v>
                </c:pt>
                <c:pt idx="8">
                  <c:v>7160</c:v>
                </c:pt>
                <c:pt idx="9">
                  <c:v>7804</c:v>
                </c:pt>
                <c:pt idx="10">
                  <c:v>7204</c:v>
                </c:pt>
                <c:pt idx="11">
                  <c:v>5722</c:v>
                </c:pt>
                <c:pt idx="12">
                  <c:v>6815</c:v>
                </c:pt>
                <c:pt idx="13">
                  <c:v>7470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ASEAN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28656</c:v>
                </c:pt>
                <c:pt idx="1">
                  <c:v>21028</c:v>
                </c:pt>
                <c:pt idx="2">
                  <c:v>15138</c:v>
                </c:pt>
                <c:pt idx="3">
                  <c:v>20202</c:v>
                </c:pt>
                <c:pt idx="4">
                  <c:v>16822</c:v>
                </c:pt>
                <c:pt idx="5">
                  <c:v>8637</c:v>
                </c:pt>
                <c:pt idx="6">
                  <c:v>10317</c:v>
                </c:pt>
                <c:pt idx="7">
                  <c:v>13869</c:v>
                </c:pt>
                <c:pt idx="8">
                  <c:v>13803</c:v>
                </c:pt>
                <c:pt idx="9">
                  <c:v>14562</c:v>
                </c:pt>
                <c:pt idx="10">
                  <c:v>16733</c:v>
                </c:pt>
                <c:pt idx="11">
                  <c:v>47780</c:v>
                </c:pt>
                <c:pt idx="12">
                  <c:v>10912</c:v>
                </c:pt>
                <c:pt idx="13">
                  <c:v>14781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7262</c:v>
                </c:pt>
                <c:pt idx="1">
                  <c:v>1829</c:v>
                </c:pt>
                <c:pt idx="2">
                  <c:v>2860</c:v>
                </c:pt>
                <c:pt idx="3">
                  <c:v>5892</c:v>
                </c:pt>
                <c:pt idx="4">
                  <c:v>16474</c:v>
                </c:pt>
                <c:pt idx="5">
                  <c:v>7427</c:v>
                </c:pt>
                <c:pt idx="6">
                  <c:v>4954</c:v>
                </c:pt>
                <c:pt idx="7">
                  <c:v>4538</c:v>
                </c:pt>
                <c:pt idx="8">
                  <c:v>6827</c:v>
                </c:pt>
                <c:pt idx="9">
                  <c:v>6526</c:v>
                </c:pt>
                <c:pt idx="10">
                  <c:v>6987</c:v>
                </c:pt>
                <c:pt idx="11">
                  <c:v>8510</c:v>
                </c:pt>
                <c:pt idx="12">
                  <c:v>6972</c:v>
                </c:pt>
                <c:pt idx="13">
                  <c:v>12421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South America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6357</c:v>
                </c:pt>
                <c:pt idx="1">
                  <c:v>10074</c:v>
                </c:pt>
                <c:pt idx="2">
                  <c:v>12664</c:v>
                </c:pt>
                <c:pt idx="3">
                  <c:v>18459</c:v>
                </c:pt>
                <c:pt idx="4">
                  <c:v>27065</c:v>
                </c:pt>
                <c:pt idx="5">
                  <c:v>25394</c:v>
                </c:pt>
                <c:pt idx="6">
                  <c:v>18025</c:v>
                </c:pt>
                <c:pt idx="7">
                  <c:v>35210</c:v>
                </c:pt>
                <c:pt idx="8">
                  <c:v>47536</c:v>
                </c:pt>
                <c:pt idx="9">
                  <c:v>66423</c:v>
                </c:pt>
                <c:pt idx="10">
                  <c:v>50039</c:v>
                </c:pt>
                <c:pt idx="11">
                  <c:v>54661</c:v>
                </c:pt>
                <c:pt idx="12">
                  <c:v>43294</c:v>
                </c:pt>
                <c:pt idx="13">
                  <c:v>37465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1461</c:v>
                </c:pt>
                <c:pt idx="1">
                  <c:v>3723</c:v>
                </c:pt>
                <c:pt idx="2">
                  <c:v>2597</c:v>
                </c:pt>
                <c:pt idx="3">
                  <c:v>4631</c:v>
                </c:pt>
                <c:pt idx="4">
                  <c:v>3874</c:v>
                </c:pt>
                <c:pt idx="5">
                  <c:v>3556</c:v>
                </c:pt>
                <c:pt idx="6">
                  <c:v>1508</c:v>
                </c:pt>
                <c:pt idx="7">
                  <c:v>5130</c:v>
                </c:pt>
                <c:pt idx="8">
                  <c:v>3457</c:v>
                </c:pt>
                <c:pt idx="9">
                  <c:v>4817</c:v>
                </c:pt>
                <c:pt idx="10">
                  <c:v>4582</c:v>
                </c:pt>
                <c:pt idx="11">
                  <c:v>4943</c:v>
                </c:pt>
                <c:pt idx="12">
                  <c:v>2646</c:v>
                </c:pt>
                <c:pt idx="13">
                  <c:v>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Colombia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2828</c:v>
                </c:pt>
                <c:pt idx="1">
                  <c:v>2954</c:v>
                </c:pt>
                <c:pt idx="2">
                  <c:v>4990</c:v>
                </c:pt>
                <c:pt idx="3">
                  <c:v>9611</c:v>
                </c:pt>
                <c:pt idx="4">
                  <c:v>20919</c:v>
                </c:pt>
                <c:pt idx="5">
                  <c:v>17691</c:v>
                </c:pt>
                <c:pt idx="6">
                  <c:v>13166</c:v>
                </c:pt>
                <c:pt idx="7">
                  <c:v>23849</c:v>
                </c:pt>
                <c:pt idx="8">
                  <c:v>37129</c:v>
                </c:pt>
                <c:pt idx="9">
                  <c:v>47033</c:v>
                </c:pt>
                <c:pt idx="10">
                  <c:v>27079</c:v>
                </c:pt>
                <c:pt idx="11">
                  <c:v>39440</c:v>
                </c:pt>
                <c:pt idx="12">
                  <c:v>38674</c:v>
                </c:pt>
                <c:pt idx="13">
                  <c:v>30981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629</c:v>
                </c:pt>
                <c:pt idx="1">
                  <c:v>505</c:v>
                </c:pt>
                <c:pt idx="2">
                  <c:v>606</c:v>
                </c:pt>
                <c:pt idx="3">
                  <c:v>1145</c:v>
                </c:pt>
                <c:pt idx="4">
                  <c:v>1372</c:v>
                </c:pt>
                <c:pt idx="5">
                  <c:v>1824</c:v>
                </c:pt>
                <c:pt idx="6">
                  <c:v>549</c:v>
                </c:pt>
                <c:pt idx="7">
                  <c:v>2130</c:v>
                </c:pt>
                <c:pt idx="8">
                  <c:v>1193</c:v>
                </c:pt>
                <c:pt idx="9">
                  <c:v>904</c:v>
                </c:pt>
                <c:pt idx="10">
                  <c:v>1567</c:v>
                </c:pt>
                <c:pt idx="11">
                  <c:v>1612</c:v>
                </c:pt>
                <c:pt idx="12">
                  <c:v>2019</c:v>
                </c:pt>
                <c:pt idx="13">
                  <c:v>2774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Taiwan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10374</c:v>
                </c:pt>
                <c:pt idx="1">
                  <c:v>7951</c:v>
                </c:pt>
                <c:pt idx="2">
                  <c:v>4819</c:v>
                </c:pt>
                <c:pt idx="3">
                  <c:v>6380</c:v>
                </c:pt>
                <c:pt idx="4">
                  <c:v>5611</c:v>
                </c:pt>
                <c:pt idx="5">
                  <c:v>4321</c:v>
                </c:pt>
                <c:pt idx="6">
                  <c:v>2278</c:v>
                </c:pt>
                <c:pt idx="7">
                  <c:v>4271</c:v>
                </c:pt>
                <c:pt idx="8">
                  <c:v>3410</c:v>
                </c:pt>
                <c:pt idx="9">
                  <c:v>7523</c:v>
                </c:pt>
                <c:pt idx="10">
                  <c:v>5307</c:v>
                </c:pt>
                <c:pt idx="11">
                  <c:v>1857</c:v>
                </c:pt>
                <c:pt idx="12">
                  <c:v>996</c:v>
                </c:pt>
                <c:pt idx="13">
                  <c:v>5830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4199</c:v>
                </c:pt>
                <c:pt idx="1">
                  <c:v>6812</c:v>
                </c:pt>
                <c:pt idx="2">
                  <c:v>3289</c:v>
                </c:pt>
                <c:pt idx="3">
                  <c:v>3444</c:v>
                </c:pt>
                <c:pt idx="4">
                  <c:v>2894</c:v>
                </c:pt>
                <c:pt idx="5">
                  <c:v>4035</c:v>
                </c:pt>
                <c:pt idx="6">
                  <c:v>1613</c:v>
                </c:pt>
                <c:pt idx="7">
                  <c:v>1652</c:v>
                </c:pt>
                <c:pt idx="8">
                  <c:v>2829</c:v>
                </c:pt>
                <c:pt idx="9">
                  <c:v>2449</c:v>
                </c:pt>
                <c:pt idx="10">
                  <c:v>1705</c:v>
                </c:pt>
                <c:pt idx="11">
                  <c:v>1093</c:v>
                </c:pt>
                <c:pt idx="12">
                  <c:v>263</c:v>
                </c:pt>
                <c:pt idx="13">
                  <c:v>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Pork Exports to Australia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21721</c:v>
                </c:pt>
                <c:pt idx="1">
                  <c:v>27240</c:v>
                </c:pt>
                <c:pt idx="2">
                  <c:v>26298</c:v>
                </c:pt>
                <c:pt idx="3">
                  <c:v>24505</c:v>
                </c:pt>
                <c:pt idx="4">
                  <c:v>28046</c:v>
                </c:pt>
                <c:pt idx="5">
                  <c:v>23352</c:v>
                </c:pt>
                <c:pt idx="6">
                  <c:v>26561</c:v>
                </c:pt>
                <c:pt idx="7">
                  <c:v>30369</c:v>
                </c:pt>
                <c:pt idx="8">
                  <c:v>32433</c:v>
                </c:pt>
                <c:pt idx="9">
                  <c:v>47347</c:v>
                </c:pt>
                <c:pt idx="10">
                  <c:v>41287</c:v>
                </c:pt>
                <c:pt idx="11">
                  <c:v>33888</c:v>
                </c:pt>
                <c:pt idx="12">
                  <c:v>14762</c:v>
                </c:pt>
                <c:pt idx="13">
                  <c:v>25068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2893</c:v>
                </c:pt>
                <c:pt idx="1">
                  <c:v>1579</c:v>
                </c:pt>
                <c:pt idx="2">
                  <c:v>3454</c:v>
                </c:pt>
                <c:pt idx="3">
                  <c:v>616</c:v>
                </c:pt>
                <c:pt idx="4">
                  <c:v>588</c:v>
                </c:pt>
                <c:pt idx="5">
                  <c:v>927</c:v>
                </c:pt>
                <c:pt idx="6">
                  <c:v>424</c:v>
                </c:pt>
                <c:pt idx="7">
                  <c:v>493</c:v>
                </c:pt>
                <c:pt idx="8">
                  <c:v>678</c:v>
                </c:pt>
                <c:pt idx="9">
                  <c:v>763</c:v>
                </c:pt>
                <c:pt idx="10">
                  <c:v>271</c:v>
                </c:pt>
                <c:pt idx="11">
                  <c:v>1068</c:v>
                </c:pt>
                <c:pt idx="12">
                  <c:v>434</c:v>
                </c:pt>
                <c:pt idx="13">
                  <c:v>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World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2693126245817211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687234959695728"/>
          <c:y val="0.15039171851770278"/>
          <c:w val="0.81792719119900226"/>
          <c:h val="0.695284620890920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283463</c:v>
                </c:pt>
                <c:pt idx="1">
                  <c:v>361434</c:v>
                </c:pt>
                <c:pt idx="2">
                  <c:v>323301</c:v>
                </c:pt>
                <c:pt idx="3">
                  <c:v>314165</c:v>
                </c:pt>
                <c:pt idx="4">
                  <c:v>339335</c:v>
                </c:pt>
                <c:pt idx="5">
                  <c:v>305047</c:v>
                </c:pt>
                <c:pt idx="6">
                  <c:v>312985</c:v>
                </c:pt>
                <c:pt idx="7">
                  <c:v>363582</c:v>
                </c:pt>
                <c:pt idx="8">
                  <c:v>413902</c:v>
                </c:pt>
                <c:pt idx="9">
                  <c:v>399817</c:v>
                </c:pt>
                <c:pt idx="10">
                  <c:v>394095</c:v>
                </c:pt>
                <c:pt idx="11">
                  <c:v>462663</c:v>
                </c:pt>
                <c:pt idx="12">
                  <c:v>488859</c:v>
                </c:pt>
                <c:pt idx="13">
                  <c:v>436458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115416</c:v>
                </c:pt>
                <c:pt idx="1">
                  <c:v>148055</c:v>
                </c:pt>
                <c:pt idx="2">
                  <c:v>133042</c:v>
                </c:pt>
                <c:pt idx="3">
                  <c:v>126675</c:v>
                </c:pt>
                <c:pt idx="4">
                  <c:v>139842</c:v>
                </c:pt>
                <c:pt idx="5">
                  <c:v>124200</c:v>
                </c:pt>
                <c:pt idx="6">
                  <c:v>129642</c:v>
                </c:pt>
                <c:pt idx="7">
                  <c:v>133740</c:v>
                </c:pt>
                <c:pt idx="8">
                  <c:v>133255</c:v>
                </c:pt>
                <c:pt idx="9">
                  <c:v>130271</c:v>
                </c:pt>
                <c:pt idx="10">
                  <c:v>118501</c:v>
                </c:pt>
                <c:pt idx="11">
                  <c:v>125175</c:v>
                </c:pt>
                <c:pt idx="12">
                  <c:v>124407</c:v>
                </c:pt>
                <c:pt idx="13">
                  <c:v>117611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52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6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layout>
            <c:manualLayout>
              <c:xMode val="edge"/>
              <c:yMode val="edge"/>
              <c:x val="0"/>
              <c:y val="0.402621441550575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657511883179553"/>
          <c:y val="0.94275821815979299"/>
          <c:w val="0.19768595935817301"/>
          <c:h val="5.7241781840207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Markets other than China/HK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1583836461529922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58650712467587"/>
          <c:y val="0.15318892131490558"/>
          <c:w val="0.81225840727612975"/>
          <c:h val="0.692487418093717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273237</c:v>
                </c:pt>
                <c:pt idx="1">
                  <c:v>339929</c:v>
                </c:pt>
                <c:pt idx="2">
                  <c:v>305268</c:v>
                </c:pt>
                <c:pt idx="3">
                  <c:v>281845</c:v>
                </c:pt>
                <c:pt idx="4">
                  <c:v>281564</c:v>
                </c:pt>
                <c:pt idx="5">
                  <c:v>260919</c:v>
                </c:pt>
                <c:pt idx="6">
                  <c:v>272890</c:v>
                </c:pt>
                <c:pt idx="7">
                  <c:v>322183</c:v>
                </c:pt>
                <c:pt idx="8">
                  <c:v>364159</c:v>
                </c:pt>
                <c:pt idx="9">
                  <c:v>369414</c:v>
                </c:pt>
                <c:pt idx="10">
                  <c:v>362762</c:v>
                </c:pt>
                <c:pt idx="11">
                  <c:v>381897</c:v>
                </c:pt>
                <c:pt idx="12">
                  <c:v>394944</c:v>
                </c:pt>
                <c:pt idx="13">
                  <c:v>349731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22-4C0D-95CF-C70507D71F9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114911</c:v>
                </c:pt>
                <c:pt idx="1">
                  <c:v>146004</c:v>
                </c:pt>
                <c:pt idx="2">
                  <c:v>131368</c:v>
                </c:pt>
                <c:pt idx="3">
                  <c:v>123753</c:v>
                </c:pt>
                <c:pt idx="4">
                  <c:v>138117</c:v>
                </c:pt>
                <c:pt idx="5">
                  <c:v>119358</c:v>
                </c:pt>
                <c:pt idx="6">
                  <c:v>125208</c:v>
                </c:pt>
                <c:pt idx="7">
                  <c:v>127456</c:v>
                </c:pt>
                <c:pt idx="8">
                  <c:v>125812</c:v>
                </c:pt>
                <c:pt idx="9">
                  <c:v>122269</c:v>
                </c:pt>
                <c:pt idx="10">
                  <c:v>113298</c:v>
                </c:pt>
                <c:pt idx="11">
                  <c:v>118236</c:v>
                </c:pt>
                <c:pt idx="12">
                  <c:v>107771</c:v>
                </c:pt>
                <c:pt idx="13">
                  <c:v>105667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22-4C0D-95CF-C70507D71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52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52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75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310179127911129"/>
          <c:y val="0.94275821815979299"/>
          <c:w val="0.17379641744177748"/>
          <c:h val="5.7241781840207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Korea </a:t>
            </a:r>
          </a:p>
          <a:p>
            <a:pPr>
              <a:defRPr/>
            </a:pPr>
            <a:r>
              <a:rPr lang="en-US" i="1" dirty="0"/>
              <a:t>January -</a:t>
            </a:r>
            <a:r>
              <a:rPr lang="en-US" i="1" baseline="0" dirty="0"/>
              <a:t> May</a:t>
            </a:r>
            <a:endParaRPr lang="en-US" i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33655</c:v>
                </c:pt>
                <c:pt idx="1">
                  <c:v>67638</c:v>
                </c:pt>
                <c:pt idx="2">
                  <c:v>51128</c:v>
                </c:pt>
                <c:pt idx="3">
                  <c:v>39126</c:v>
                </c:pt>
                <c:pt idx="4">
                  <c:v>43550</c:v>
                </c:pt>
                <c:pt idx="5">
                  <c:v>45267</c:v>
                </c:pt>
                <c:pt idx="6">
                  <c:v>55218</c:v>
                </c:pt>
                <c:pt idx="7">
                  <c:v>62615</c:v>
                </c:pt>
                <c:pt idx="8">
                  <c:v>85690</c:v>
                </c:pt>
                <c:pt idx="9">
                  <c:v>95749</c:v>
                </c:pt>
                <c:pt idx="10">
                  <c:v>96192</c:v>
                </c:pt>
                <c:pt idx="11">
                  <c:v>119113</c:v>
                </c:pt>
                <c:pt idx="12">
                  <c:v>121838</c:v>
                </c:pt>
                <c:pt idx="13">
                  <c:v>106326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3462</c:v>
                </c:pt>
                <c:pt idx="1">
                  <c:v>8571</c:v>
                </c:pt>
                <c:pt idx="2">
                  <c:v>7015</c:v>
                </c:pt>
                <c:pt idx="3">
                  <c:v>6127</c:v>
                </c:pt>
                <c:pt idx="4">
                  <c:v>3216</c:v>
                </c:pt>
                <c:pt idx="5">
                  <c:v>3317</c:v>
                </c:pt>
                <c:pt idx="6">
                  <c:v>5844</c:v>
                </c:pt>
                <c:pt idx="7">
                  <c:v>6041</c:v>
                </c:pt>
                <c:pt idx="8">
                  <c:v>6185</c:v>
                </c:pt>
                <c:pt idx="9">
                  <c:v>6012</c:v>
                </c:pt>
                <c:pt idx="10">
                  <c:v>5472</c:v>
                </c:pt>
                <c:pt idx="11">
                  <c:v>2768</c:v>
                </c:pt>
                <c:pt idx="12">
                  <c:v>3835</c:v>
                </c:pt>
                <c:pt idx="13">
                  <c:v>6039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Japan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6158052970651396"/>
          <c:w val="0.89413549030391648"/>
          <c:h val="0.684095809702108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32003</c:v>
                </c:pt>
                <c:pt idx="1">
                  <c:v>52066</c:v>
                </c:pt>
                <c:pt idx="2">
                  <c:v>50570</c:v>
                </c:pt>
                <c:pt idx="3">
                  <c:v>77134</c:v>
                </c:pt>
                <c:pt idx="4">
                  <c:v>74711</c:v>
                </c:pt>
                <c:pt idx="5">
                  <c:v>73843</c:v>
                </c:pt>
                <c:pt idx="6">
                  <c:v>78755</c:v>
                </c:pt>
                <c:pt idx="7">
                  <c:v>102731</c:v>
                </c:pt>
                <c:pt idx="8">
                  <c:v>108632</c:v>
                </c:pt>
                <c:pt idx="9">
                  <c:v>103910</c:v>
                </c:pt>
                <c:pt idx="10">
                  <c:v>116784</c:v>
                </c:pt>
                <c:pt idx="11">
                  <c:v>108309</c:v>
                </c:pt>
                <c:pt idx="12">
                  <c:v>103986</c:v>
                </c:pt>
                <c:pt idx="13">
                  <c:v>89331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4695</c:v>
                </c:pt>
                <c:pt idx="1">
                  <c:v>7606</c:v>
                </c:pt>
                <c:pt idx="2">
                  <c:v>5727</c:v>
                </c:pt>
                <c:pt idx="3">
                  <c:v>10957</c:v>
                </c:pt>
                <c:pt idx="4">
                  <c:v>12549</c:v>
                </c:pt>
                <c:pt idx="5">
                  <c:v>15021</c:v>
                </c:pt>
                <c:pt idx="6">
                  <c:v>17725</c:v>
                </c:pt>
                <c:pt idx="7">
                  <c:v>20560</c:v>
                </c:pt>
                <c:pt idx="8">
                  <c:v>19575</c:v>
                </c:pt>
                <c:pt idx="9">
                  <c:v>24135</c:v>
                </c:pt>
                <c:pt idx="10">
                  <c:v>17354</c:v>
                </c:pt>
                <c:pt idx="11">
                  <c:v>23114</c:v>
                </c:pt>
                <c:pt idx="12">
                  <c:v>23636</c:v>
                </c:pt>
                <c:pt idx="13">
                  <c:v>19028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China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</c:v>
                </c:pt>
                <c:pt idx="1">
                  <c:v>3077</c:v>
                </c:pt>
                <c:pt idx="2">
                  <c:v>2924</c:v>
                </c:pt>
                <c:pt idx="3">
                  <c:v>4782</c:v>
                </c:pt>
                <c:pt idx="4">
                  <c:v>61288</c:v>
                </c:pt>
                <c:pt idx="5">
                  <c:v>85367</c:v>
                </c:pt>
                <c:pt idx="6">
                  <c:v>75164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1">
                  <c:v>56</c:v>
                </c:pt>
                <c:pt idx="2">
                  <c:v>40</c:v>
                </c:pt>
                <c:pt idx="3">
                  <c:v>144</c:v>
                </c:pt>
                <c:pt idx="4">
                  <c:v>3475</c:v>
                </c:pt>
                <c:pt idx="5">
                  <c:v>12923</c:v>
                </c:pt>
                <c:pt idx="6">
                  <c:v>7539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Hong Kong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10226</c:v>
                </c:pt>
                <c:pt idx="1">
                  <c:v>21027</c:v>
                </c:pt>
                <c:pt idx="2">
                  <c:v>18033</c:v>
                </c:pt>
                <c:pt idx="3">
                  <c:v>32249</c:v>
                </c:pt>
                <c:pt idx="4">
                  <c:v>57764</c:v>
                </c:pt>
                <c:pt idx="5">
                  <c:v>44128</c:v>
                </c:pt>
                <c:pt idx="6">
                  <c:v>40095</c:v>
                </c:pt>
                <c:pt idx="7">
                  <c:v>41398</c:v>
                </c:pt>
                <c:pt idx="8">
                  <c:v>46666</c:v>
                </c:pt>
                <c:pt idx="9">
                  <c:v>27479</c:v>
                </c:pt>
                <c:pt idx="10">
                  <c:v>26551</c:v>
                </c:pt>
                <c:pt idx="11">
                  <c:v>19478</c:v>
                </c:pt>
                <c:pt idx="12">
                  <c:v>8548</c:v>
                </c:pt>
                <c:pt idx="13">
                  <c:v>11563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505</c:v>
                </c:pt>
                <c:pt idx="1">
                  <c:v>2051</c:v>
                </c:pt>
                <c:pt idx="2">
                  <c:v>1533</c:v>
                </c:pt>
                <c:pt idx="3">
                  <c:v>2898</c:v>
                </c:pt>
                <c:pt idx="4">
                  <c:v>1725</c:v>
                </c:pt>
                <c:pt idx="5">
                  <c:v>4842</c:v>
                </c:pt>
                <c:pt idx="6">
                  <c:v>4434</c:v>
                </c:pt>
                <c:pt idx="7">
                  <c:v>6284</c:v>
                </c:pt>
                <c:pt idx="8">
                  <c:v>7387</c:v>
                </c:pt>
                <c:pt idx="9">
                  <c:v>7962</c:v>
                </c:pt>
                <c:pt idx="10">
                  <c:v>5059</c:v>
                </c:pt>
                <c:pt idx="11">
                  <c:v>3464</c:v>
                </c:pt>
                <c:pt idx="12">
                  <c:v>3713</c:v>
                </c:pt>
                <c:pt idx="13">
                  <c:v>4405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6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China/HK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10226</c:v>
                </c:pt>
                <c:pt idx="1">
                  <c:v>21505</c:v>
                </c:pt>
                <c:pt idx="2">
                  <c:v>18033</c:v>
                </c:pt>
                <c:pt idx="3">
                  <c:v>32320</c:v>
                </c:pt>
                <c:pt idx="4">
                  <c:v>57771</c:v>
                </c:pt>
                <c:pt idx="5">
                  <c:v>44128</c:v>
                </c:pt>
                <c:pt idx="6">
                  <c:v>40095</c:v>
                </c:pt>
                <c:pt idx="7">
                  <c:v>41399</c:v>
                </c:pt>
                <c:pt idx="8">
                  <c:v>49743</c:v>
                </c:pt>
                <c:pt idx="9">
                  <c:v>30403</c:v>
                </c:pt>
                <c:pt idx="10">
                  <c:v>31333</c:v>
                </c:pt>
                <c:pt idx="11">
                  <c:v>80766</c:v>
                </c:pt>
                <c:pt idx="12">
                  <c:v>93915</c:v>
                </c:pt>
                <c:pt idx="13">
                  <c:v>86727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505</c:v>
                </c:pt>
                <c:pt idx="1">
                  <c:v>2051</c:v>
                </c:pt>
                <c:pt idx="2">
                  <c:v>1674</c:v>
                </c:pt>
                <c:pt idx="3">
                  <c:v>2922</c:v>
                </c:pt>
                <c:pt idx="4">
                  <c:v>1725</c:v>
                </c:pt>
                <c:pt idx="5">
                  <c:v>4842</c:v>
                </c:pt>
                <c:pt idx="6">
                  <c:v>4434</c:v>
                </c:pt>
                <c:pt idx="7">
                  <c:v>6284</c:v>
                </c:pt>
                <c:pt idx="8">
                  <c:v>7443</c:v>
                </c:pt>
                <c:pt idx="9">
                  <c:v>8002</c:v>
                </c:pt>
                <c:pt idx="10">
                  <c:v>5203</c:v>
                </c:pt>
                <c:pt idx="11">
                  <c:v>6939</c:v>
                </c:pt>
                <c:pt idx="12">
                  <c:v>16636</c:v>
                </c:pt>
                <c:pt idx="13">
                  <c:v>11944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Taiwan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969612827357396"/>
          <c:y val="2.5174825174825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14084</c:v>
                </c:pt>
                <c:pt idx="1">
                  <c:v>13359</c:v>
                </c:pt>
                <c:pt idx="2">
                  <c:v>6097</c:v>
                </c:pt>
                <c:pt idx="3">
                  <c:v>13520</c:v>
                </c:pt>
                <c:pt idx="4">
                  <c:v>12836</c:v>
                </c:pt>
                <c:pt idx="5">
                  <c:v>12130</c:v>
                </c:pt>
                <c:pt idx="6">
                  <c:v>13651</c:v>
                </c:pt>
                <c:pt idx="7">
                  <c:v>16700</c:v>
                </c:pt>
                <c:pt idx="8">
                  <c:v>22125</c:v>
                </c:pt>
                <c:pt idx="9">
                  <c:v>24478</c:v>
                </c:pt>
                <c:pt idx="10">
                  <c:v>24867</c:v>
                </c:pt>
                <c:pt idx="11">
                  <c:v>23502</c:v>
                </c:pt>
                <c:pt idx="12">
                  <c:v>31481</c:v>
                </c:pt>
                <c:pt idx="13">
                  <c:v>26346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55</c:v>
                </c:pt>
                <c:pt idx="1">
                  <c:v>40</c:v>
                </c:pt>
                <c:pt idx="2">
                  <c:v>78</c:v>
                </c:pt>
                <c:pt idx="3">
                  <c:v>41</c:v>
                </c:pt>
                <c:pt idx="4">
                  <c:v>113</c:v>
                </c:pt>
                <c:pt idx="5">
                  <c:v>50</c:v>
                </c:pt>
                <c:pt idx="6">
                  <c:v>32</c:v>
                </c:pt>
                <c:pt idx="7">
                  <c:v>225</c:v>
                </c:pt>
                <c:pt idx="8">
                  <c:v>2</c:v>
                </c:pt>
                <c:pt idx="10">
                  <c:v>22</c:v>
                </c:pt>
                <c:pt idx="11">
                  <c:v>0</c:v>
                </c:pt>
                <c:pt idx="12">
                  <c:v>31</c:v>
                </c:pt>
                <c:pt idx="13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3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Central America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4207264126055786"/>
          <c:y val="1.678321678321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1358</c:v>
                </c:pt>
                <c:pt idx="1">
                  <c:v>1996</c:v>
                </c:pt>
                <c:pt idx="2">
                  <c:v>1750</c:v>
                </c:pt>
                <c:pt idx="3">
                  <c:v>1736</c:v>
                </c:pt>
                <c:pt idx="4">
                  <c:v>2856</c:v>
                </c:pt>
                <c:pt idx="5">
                  <c:v>2625</c:v>
                </c:pt>
                <c:pt idx="6">
                  <c:v>3980</c:v>
                </c:pt>
                <c:pt idx="7">
                  <c:v>3560</c:v>
                </c:pt>
                <c:pt idx="8">
                  <c:v>4422</c:v>
                </c:pt>
                <c:pt idx="9">
                  <c:v>4275</c:v>
                </c:pt>
                <c:pt idx="10">
                  <c:v>4664</c:v>
                </c:pt>
                <c:pt idx="11">
                  <c:v>6682</c:v>
                </c:pt>
                <c:pt idx="12">
                  <c:v>7943</c:v>
                </c:pt>
                <c:pt idx="13">
                  <c:v>6712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819</c:v>
                </c:pt>
                <c:pt idx="1">
                  <c:v>879</c:v>
                </c:pt>
                <c:pt idx="2">
                  <c:v>1504</c:v>
                </c:pt>
                <c:pt idx="3">
                  <c:v>765</c:v>
                </c:pt>
                <c:pt idx="4">
                  <c:v>916</c:v>
                </c:pt>
                <c:pt idx="5">
                  <c:v>1116</c:v>
                </c:pt>
                <c:pt idx="6">
                  <c:v>1335</c:v>
                </c:pt>
                <c:pt idx="7">
                  <c:v>932</c:v>
                </c:pt>
                <c:pt idx="8">
                  <c:v>1014</c:v>
                </c:pt>
                <c:pt idx="9">
                  <c:v>1424</c:v>
                </c:pt>
                <c:pt idx="10">
                  <c:v>1023</c:v>
                </c:pt>
                <c:pt idx="11">
                  <c:v>1719</c:v>
                </c:pt>
                <c:pt idx="12">
                  <c:v>1411</c:v>
                </c:pt>
                <c:pt idx="13">
                  <c:v>1701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South America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1228</c:v>
                </c:pt>
                <c:pt idx="1">
                  <c:v>2464</c:v>
                </c:pt>
                <c:pt idx="2">
                  <c:v>4263</c:v>
                </c:pt>
                <c:pt idx="3">
                  <c:v>5194</c:v>
                </c:pt>
                <c:pt idx="4">
                  <c:v>5020</c:v>
                </c:pt>
                <c:pt idx="5">
                  <c:v>4714</c:v>
                </c:pt>
                <c:pt idx="6">
                  <c:v>5159</c:v>
                </c:pt>
                <c:pt idx="7">
                  <c:v>5936</c:v>
                </c:pt>
                <c:pt idx="8">
                  <c:v>6856</c:v>
                </c:pt>
                <c:pt idx="9">
                  <c:v>6437</c:v>
                </c:pt>
                <c:pt idx="10">
                  <c:v>4972</c:v>
                </c:pt>
                <c:pt idx="11">
                  <c:v>6094</c:v>
                </c:pt>
                <c:pt idx="12">
                  <c:v>7503</c:v>
                </c:pt>
                <c:pt idx="13">
                  <c:v>4107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3640</c:v>
                </c:pt>
                <c:pt idx="1">
                  <c:v>5183</c:v>
                </c:pt>
                <c:pt idx="2">
                  <c:v>7340</c:v>
                </c:pt>
                <c:pt idx="3">
                  <c:v>7714</c:v>
                </c:pt>
                <c:pt idx="4">
                  <c:v>7246</c:v>
                </c:pt>
                <c:pt idx="5">
                  <c:v>5563</c:v>
                </c:pt>
                <c:pt idx="6">
                  <c:v>4064</c:v>
                </c:pt>
                <c:pt idx="7">
                  <c:v>5093</c:v>
                </c:pt>
                <c:pt idx="8">
                  <c:v>4665</c:v>
                </c:pt>
                <c:pt idx="9">
                  <c:v>4679</c:v>
                </c:pt>
                <c:pt idx="10">
                  <c:v>5019</c:v>
                </c:pt>
                <c:pt idx="11">
                  <c:v>6328</c:v>
                </c:pt>
                <c:pt idx="12">
                  <c:v>3521</c:v>
                </c:pt>
                <c:pt idx="13">
                  <c:v>3898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Colombia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47</c:v>
                </c:pt>
                <c:pt idx="1">
                  <c:v>488</c:v>
                </c:pt>
                <c:pt idx="2">
                  <c:v>111</c:v>
                </c:pt>
                <c:pt idx="3">
                  <c:v>284</c:v>
                </c:pt>
                <c:pt idx="4">
                  <c:v>635</c:v>
                </c:pt>
                <c:pt idx="5">
                  <c:v>481</c:v>
                </c:pt>
                <c:pt idx="6">
                  <c:v>770</c:v>
                </c:pt>
                <c:pt idx="7">
                  <c:v>947</c:v>
                </c:pt>
                <c:pt idx="8">
                  <c:v>1180</c:v>
                </c:pt>
                <c:pt idx="9">
                  <c:v>1531</c:v>
                </c:pt>
                <c:pt idx="10">
                  <c:v>1094</c:v>
                </c:pt>
                <c:pt idx="11">
                  <c:v>1829</c:v>
                </c:pt>
                <c:pt idx="12">
                  <c:v>3440</c:v>
                </c:pt>
                <c:pt idx="13">
                  <c:v>1640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581</c:v>
                </c:pt>
                <c:pt idx="1">
                  <c:v>205</c:v>
                </c:pt>
                <c:pt idx="2">
                  <c:v>27</c:v>
                </c:pt>
                <c:pt idx="3">
                  <c:v>566</c:v>
                </c:pt>
                <c:pt idx="4">
                  <c:v>970</c:v>
                </c:pt>
                <c:pt idx="5">
                  <c:v>378</c:v>
                </c:pt>
                <c:pt idx="6">
                  <c:v>400</c:v>
                </c:pt>
                <c:pt idx="7">
                  <c:v>901</c:v>
                </c:pt>
                <c:pt idx="8">
                  <c:v>1102</c:v>
                </c:pt>
                <c:pt idx="9">
                  <c:v>750</c:v>
                </c:pt>
                <c:pt idx="10">
                  <c:v>629</c:v>
                </c:pt>
                <c:pt idx="11">
                  <c:v>1299</c:v>
                </c:pt>
                <c:pt idx="12">
                  <c:v>834</c:v>
                </c:pt>
                <c:pt idx="13">
                  <c:v>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4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ASEAN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30132</c:v>
                </c:pt>
                <c:pt idx="1">
                  <c:v>21573</c:v>
                </c:pt>
                <c:pt idx="2">
                  <c:v>22958</c:v>
                </c:pt>
                <c:pt idx="3">
                  <c:v>7002</c:v>
                </c:pt>
                <c:pt idx="4">
                  <c:v>7001</c:v>
                </c:pt>
                <c:pt idx="5">
                  <c:v>8051</c:v>
                </c:pt>
                <c:pt idx="6">
                  <c:v>6951</c:v>
                </c:pt>
                <c:pt idx="7">
                  <c:v>11377</c:v>
                </c:pt>
                <c:pt idx="8">
                  <c:v>12904</c:v>
                </c:pt>
                <c:pt idx="9">
                  <c:v>14672</c:v>
                </c:pt>
                <c:pt idx="10">
                  <c:v>14917</c:v>
                </c:pt>
                <c:pt idx="11">
                  <c:v>15115</c:v>
                </c:pt>
                <c:pt idx="12">
                  <c:v>19951</c:v>
                </c:pt>
                <c:pt idx="13">
                  <c:v>14745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7294</c:v>
                </c:pt>
                <c:pt idx="1">
                  <c:v>7886</c:v>
                </c:pt>
                <c:pt idx="2">
                  <c:v>3006</c:v>
                </c:pt>
                <c:pt idx="3">
                  <c:v>2536</c:v>
                </c:pt>
                <c:pt idx="4">
                  <c:v>4933</c:v>
                </c:pt>
                <c:pt idx="5">
                  <c:v>1127</c:v>
                </c:pt>
                <c:pt idx="6">
                  <c:v>1558</c:v>
                </c:pt>
                <c:pt idx="7">
                  <c:v>4474</c:v>
                </c:pt>
                <c:pt idx="8">
                  <c:v>5568</c:v>
                </c:pt>
                <c:pt idx="9">
                  <c:v>7251</c:v>
                </c:pt>
                <c:pt idx="10">
                  <c:v>5723</c:v>
                </c:pt>
                <c:pt idx="11">
                  <c:v>7637</c:v>
                </c:pt>
                <c:pt idx="12">
                  <c:v>5517</c:v>
                </c:pt>
                <c:pt idx="13">
                  <c:v>3242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4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Indonesia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1032</c:v>
                </c:pt>
                <c:pt idx="1">
                  <c:v>2015</c:v>
                </c:pt>
                <c:pt idx="2">
                  <c:v>606</c:v>
                </c:pt>
                <c:pt idx="3">
                  <c:v>359</c:v>
                </c:pt>
                <c:pt idx="4">
                  <c:v>1717</c:v>
                </c:pt>
                <c:pt idx="5">
                  <c:v>609</c:v>
                </c:pt>
                <c:pt idx="6">
                  <c:v>1554</c:v>
                </c:pt>
                <c:pt idx="7">
                  <c:v>1853</c:v>
                </c:pt>
                <c:pt idx="8">
                  <c:v>3201</c:v>
                </c:pt>
                <c:pt idx="9">
                  <c:v>3565</c:v>
                </c:pt>
                <c:pt idx="10">
                  <c:v>4315</c:v>
                </c:pt>
                <c:pt idx="11">
                  <c:v>3811</c:v>
                </c:pt>
                <c:pt idx="12">
                  <c:v>7030</c:v>
                </c:pt>
                <c:pt idx="13">
                  <c:v>4985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2568</c:v>
                </c:pt>
                <c:pt idx="1">
                  <c:v>5500</c:v>
                </c:pt>
                <c:pt idx="2">
                  <c:v>266</c:v>
                </c:pt>
                <c:pt idx="4">
                  <c:v>2496</c:v>
                </c:pt>
                <c:pt idx="5">
                  <c:v>15</c:v>
                </c:pt>
                <c:pt idx="6">
                  <c:v>655</c:v>
                </c:pt>
                <c:pt idx="7">
                  <c:v>2264</c:v>
                </c:pt>
                <c:pt idx="8">
                  <c:v>3046</c:v>
                </c:pt>
                <c:pt idx="9">
                  <c:v>4388</c:v>
                </c:pt>
                <c:pt idx="10">
                  <c:v>4115</c:v>
                </c:pt>
                <c:pt idx="11">
                  <c:v>5295</c:v>
                </c:pt>
                <c:pt idx="12">
                  <c:v>3591</c:v>
                </c:pt>
                <c:pt idx="13">
                  <c:v>2460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1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the</a:t>
            </a:r>
            <a:r>
              <a:rPr lang="en-US" baseline="0" dirty="0"/>
              <a:t> Philippines</a:t>
            </a:r>
            <a:endParaRPr lang="en-US" dirty="0"/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969612827357396"/>
          <c:y val="2.5174825174825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1584</c:v>
                </c:pt>
                <c:pt idx="1">
                  <c:v>2831</c:v>
                </c:pt>
                <c:pt idx="2">
                  <c:v>2744</c:v>
                </c:pt>
                <c:pt idx="3">
                  <c:v>3159</c:v>
                </c:pt>
                <c:pt idx="4">
                  <c:v>3533</c:v>
                </c:pt>
                <c:pt idx="5">
                  <c:v>5036</c:v>
                </c:pt>
                <c:pt idx="6">
                  <c:v>2965</c:v>
                </c:pt>
                <c:pt idx="7">
                  <c:v>4286</c:v>
                </c:pt>
                <c:pt idx="8">
                  <c:v>4633</c:v>
                </c:pt>
                <c:pt idx="9">
                  <c:v>5649</c:v>
                </c:pt>
                <c:pt idx="10">
                  <c:v>4757</c:v>
                </c:pt>
                <c:pt idx="11">
                  <c:v>5362</c:v>
                </c:pt>
                <c:pt idx="12">
                  <c:v>6408</c:v>
                </c:pt>
                <c:pt idx="13">
                  <c:v>5321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2442</c:v>
                </c:pt>
                <c:pt idx="1">
                  <c:v>2288</c:v>
                </c:pt>
                <c:pt idx="2">
                  <c:v>2269</c:v>
                </c:pt>
                <c:pt idx="3">
                  <c:v>2355</c:v>
                </c:pt>
                <c:pt idx="4">
                  <c:v>2352</c:v>
                </c:pt>
                <c:pt idx="5">
                  <c:v>1030</c:v>
                </c:pt>
                <c:pt idx="6">
                  <c:v>814</c:v>
                </c:pt>
                <c:pt idx="7">
                  <c:v>2146</c:v>
                </c:pt>
                <c:pt idx="8">
                  <c:v>2388</c:v>
                </c:pt>
                <c:pt idx="9">
                  <c:v>2597</c:v>
                </c:pt>
                <c:pt idx="10">
                  <c:v>1349</c:v>
                </c:pt>
                <c:pt idx="11">
                  <c:v>2121</c:v>
                </c:pt>
                <c:pt idx="12">
                  <c:v>1752</c:v>
                </c:pt>
                <c:pt idx="13">
                  <c:v>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9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Mexico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846678023850094"/>
          <c:y val="2.5174825174825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62944</c:v>
                </c:pt>
                <c:pt idx="1">
                  <c:v>63555</c:v>
                </c:pt>
                <c:pt idx="2">
                  <c:v>55547</c:v>
                </c:pt>
                <c:pt idx="3">
                  <c:v>41787</c:v>
                </c:pt>
                <c:pt idx="4">
                  <c:v>59292</c:v>
                </c:pt>
                <c:pt idx="5">
                  <c:v>44577</c:v>
                </c:pt>
                <c:pt idx="6">
                  <c:v>47247</c:v>
                </c:pt>
                <c:pt idx="7">
                  <c:v>50884</c:v>
                </c:pt>
                <c:pt idx="8">
                  <c:v>55421</c:v>
                </c:pt>
                <c:pt idx="9">
                  <c:v>59357</c:v>
                </c:pt>
                <c:pt idx="10">
                  <c:v>39780</c:v>
                </c:pt>
                <c:pt idx="11">
                  <c:v>45154</c:v>
                </c:pt>
                <c:pt idx="12">
                  <c:v>35794</c:v>
                </c:pt>
                <c:pt idx="13">
                  <c:v>39553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32858</c:v>
                </c:pt>
                <c:pt idx="1">
                  <c:v>40253</c:v>
                </c:pt>
                <c:pt idx="2">
                  <c:v>32838</c:v>
                </c:pt>
                <c:pt idx="3">
                  <c:v>30119</c:v>
                </c:pt>
                <c:pt idx="4">
                  <c:v>37018</c:v>
                </c:pt>
                <c:pt idx="5">
                  <c:v>45517</c:v>
                </c:pt>
                <c:pt idx="6">
                  <c:v>44566</c:v>
                </c:pt>
                <c:pt idx="7">
                  <c:v>44495</c:v>
                </c:pt>
                <c:pt idx="8">
                  <c:v>43479</c:v>
                </c:pt>
                <c:pt idx="9">
                  <c:v>37745</c:v>
                </c:pt>
                <c:pt idx="10">
                  <c:v>37257</c:v>
                </c:pt>
                <c:pt idx="11">
                  <c:v>39696</c:v>
                </c:pt>
                <c:pt idx="12">
                  <c:v>36794</c:v>
                </c:pt>
                <c:pt idx="13">
                  <c:v>42613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Canada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7762912089140477"/>
          <c:y val="2.51748251748251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53227</c:v>
                </c:pt>
                <c:pt idx="1">
                  <c:v>62447</c:v>
                </c:pt>
                <c:pt idx="2">
                  <c:v>57575</c:v>
                </c:pt>
                <c:pt idx="3">
                  <c:v>65110</c:v>
                </c:pt>
                <c:pt idx="4">
                  <c:v>51834</c:v>
                </c:pt>
                <c:pt idx="5">
                  <c:v>44173</c:v>
                </c:pt>
                <c:pt idx="6">
                  <c:v>41040</c:v>
                </c:pt>
                <c:pt idx="7">
                  <c:v>43461</c:v>
                </c:pt>
                <c:pt idx="8">
                  <c:v>43018</c:v>
                </c:pt>
                <c:pt idx="9">
                  <c:v>37247</c:v>
                </c:pt>
                <c:pt idx="10">
                  <c:v>42430</c:v>
                </c:pt>
                <c:pt idx="11">
                  <c:v>39861</c:v>
                </c:pt>
                <c:pt idx="12">
                  <c:v>39674</c:v>
                </c:pt>
                <c:pt idx="13">
                  <c:v>38631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6528</c:v>
                </c:pt>
                <c:pt idx="1">
                  <c:v>6777</c:v>
                </c:pt>
                <c:pt idx="2">
                  <c:v>6685</c:v>
                </c:pt>
                <c:pt idx="3">
                  <c:v>4350</c:v>
                </c:pt>
                <c:pt idx="4">
                  <c:v>4472</c:v>
                </c:pt>
                <c:pt idx="5">
                  <c:v>5263</c:v>
                </c:pt>
                <c:pt idx="6">
                  <c:v>4856</c:v>
                </c:pt>
                <c:pt idx="7">
                  <c:v>3944</c:v>
                </c:pt>
                <c:pt idx="8">
                  <c:v>4497</c:v>
                </c:pt>
                <c:pt idx="9">
                  <c:v>3263</c:v>
                </c:pt>
                <c:pt idx="10">
                  <c:v>4332</c:v>
                </c:pt>
                <c:pt idx="11">
                  <c:v>3505</c:v>
                </c:pt>
                <c:pt idx="12">
                  <c:v>3127</c:v>
                </c:pt>
                <c:pt idx="13">
                  <c:v>3168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7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Middle East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14336</c:v>
                </c:pt>
                <c:pt idx="1">
                  <c:v>18976</c:v>
                </c:pt>
                <c:pt idx="2">
                  <c:v>15153</c:v>
                </c:pt>
                <c:pt idx="3">
                  <c:v>14072</c:v>
                </c:pt>
                <c:pt idx="4">
                  <c:v>5062</c:v>
                </c:pt>
                <c:pt idx="5">
                  <c:v>4995</c:v>
                </c:pt>
                <c:pt idx="6">
                  <c:v>4490</c:v>
                </c:pt>
                <c:pt idx="7">
                  <c:v>4803</c:v>
                </c:pt>
                <c:pt idx="8">
                  <c:v>6106</c:v>
                </c:pt>
                <c:pt idx="9">
                  <c:v>6401</c:v>
                </c:pt>
                <c:pt idx="10">
                  <c:v>4785</c:v>
                </c:pt>
                <c:pt idx="11">
                  <c:v>6611</c:v>
                </c:pt>
                <c:pt idx="12">
                  <c:v>8082</c:v>
                </c:pt>
                <c:pt idx="13">
                  <c:v>4276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30587</c:v>
                </c:pt>
                <c:pt idx="1">
                  <c:v>45732</c:v>
                </c:pt>
                <c:pt idx="2">
                  <c:v>44953</c:v>
                </c:pt>
                <c:pt idx="3">
                  <c:v>50218</c:v>
                </c:pt>
                <c:pt idx="4">
                  <c:v>57922</c:v>
                </c:pt>
                <c:pt idx="5">
                  <c:v>35802</c:v>
                </c:pt>
                <c:pt idx="6">
                  <c:v>38128</c:v>
                </c:pt>
                <c:pt idx="7">
                  <c:v>30974</c:v>
                </c:pt>
                <c:pt idx="8">
                  <c:v>31056</c:v>
                </c:pt>
                <c:pt idx="9">
                  <c:v>28860</c:v>
                </c:pt>
                <c:pt idx="10">
                  <c:v>21529</c:v>
                </c:pt>
                <c:pt idx="11">
                  <c:v>21162</c:v>
                </c:pt>
                <c:pt idx="12">
                  <c:v>21996</c:v>
                </c:pt>
                <c:pt idx="13">
                  <c:v>13698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7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Europe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8851</c:v>
                </c:pt>
                <c:pt idx="1">
                  <c:v>10070</c:v>
                </c:pt>
                <c:pt idx="2">
                  <c:v>8297</c:v>
                </c:pt>
                <c:pt idx="3">
                  <c:v>8672</c:v>
                </c:pt>
                <c:pt idx="4">
                  <c:v>9546</c:v>
                </c:pt>
                <c:pt idx="5">
                  <c:v>10727</c:v>
                </c:pt>
                <c:pt idx="6">
                  <c:v>7747</c:v>
                </c:pt>
                <c:pt idx="7">
                  <c:v>10636</c:v>
                </c:pt>
                <c:pt idx="8">
                  <c:v>8171</c:v>
                </c:pt>
                <c:pt idx="9">
                  <c:v>7056</c:v>
                </c:pt>
                <c:pt idx="10">
                  <c:v>5615</c:v>
                </c:pt>
                <c:pt idx="11">
                  <c:v>4375</c:v>
                </c:pt>
                <c:pt idx="12">
                  <c:v>8014</c:v>
                </c:pt>
                <c:pt idx="13">
                  <c:v>8988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1494</c:v>
                </c:pt>
                <c:pt idx="1">
                  <c:v>1668</c:v>
                </c:pt>
                <c:pt idx="2">
                  <c:v>1517</c:v>
                </c:pt>
                <c:pt idx="3">
                  <c:v>267</c:v>
                </c:pt>
                <c:pt idx="4">
                  <c:v>246</c:v>
                </c:pt>
                <c:pt idx="5">
                  <c:v>137</c:v>
                </c:pt>
                <c:pt idx="6">
                  <c:v>608</c:v>
                </c:pt>
                <c:pt idx="7">
                  <c:v>136</c:v>
                </c:pt>
                <c:pt idx="8">
                  <c:v>154</c:v>
                </c:pt>
                <c:pt idx="9">
                  <c:v>14</c:v>
                </c:pt>
                <c:pt idx="10">
                  <c:v>23</c:v>
                </c:pt>
                <c:pt idx="11">
                  <c:v>12</c:v>
                </c:pt>
                <c:pt idx="12">
                  <c:v>15</c:v>
                </c:pt>
                <c:pt idx="1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Dominican Republic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2215500319700247"/>
          <c:y val="1.67832167832167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1633</c:v>
                </c:pt>
                <c:pt idx="1">
                  <c:v>1676</c:v>
                </c:pt>
                <c:pt idx="2">
                  <c:v>1498</c:v>
                </c:pt>
                <c:pt idx="3">
                  <c:v>1441</c:v>
                </c:pt>
                <c:pt idx="4">
                  <c:v>2311</c:v>
                </c:pt>
                <c:pt idx="5">
                  <c:v>3068</c:v>
                </c:pt>
                <c:pt idx="6">
                  <c:v>2255</c:v>
                </c:pt>
                <c:pt idx="7">
                  <c:v>2525</c:v>
                </c:pt>
                <c:pt idx="8">
                  <c:v>2287</c:v>
                </c:pt>
                <c:pt idx="9">
                  <c:v>2947</c:v>
                </c:pt>
                <c:pt idx="10">
                  <c:v>1876</c:v>
                </c:pt>
                <c:pt idx="11">
                  <c:v>2142</c:v>
                </c:pt>
                <c:pt idx="12">
                  <c:v>3565</c:v>
                </c:pt>
                <c:pt idx="13">
                  <c:v>3738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79</c:v>
                </c:pt>
                <c:pt idx="1">
                  <c:v>179</c:v>
                </c:pt>
                <c:pt idx="2">
                  <c:v>15</c:v>
                </c:pt>
                <c:pt idx="3">
                  <c:v>18</c:v>
                </c:pt>
                <c:pt idx="4">
                  <c:v>109</c:v>
                </c:pt>
                <c:pt idx="5">
                  <c:v>38</c:v>
                </c:pt>
                <c:pt idx="6">
                  <c:v>127</c:v>
                </c:pt>
                <c:pt idx="7">
                  <c:v>89</c:v>
                </c:pt>
                <c:pt idx="8">
                  <c:v>199</c:v>
                </c:pt>
                <c:pt idx="9">
                  <c:v>794</c:v>
                </c:pt>
                <c:pt idx="10">
                  <c:v>450</c:v>
                </c:pt>
                <c:pt idx="11">
                  <c:v>334</c:v>
                </c:pt>
                <c:pt idx="12">
                  <c:v>324</c:v>
                </c:pt>
                <c:pt idx="13">
                  <c:v>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4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Caribbean, excluding DR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5972</c:v>
                </c:pt>
                <c:pt idx="1">
                  <c:v>6268</c:v>
                </c:pt>
                <c:pt idx="2">
                  <c:v>5204</c:v>
                </c:pt>
                <c:pt idx="3">
                  <c:v>4899</c:v>
                </c:pt>
                <c:pt idx="4">
                  <c:v>5627</c:v>
                </c:pt>
                <c:pt idx="5">
                  <c:v>5402</c:v>
                </c:pt>
                <c:pt idx="6">
                  <c:v>5292</c:v>
                </c:pt>
                <c:pt idx="7">
                  <c:v>5565</c:v>
                </c:pt>
                <c:pt idx="8">
                  <c:v>6061</c:v>
                </c:pt>
                <c:pt idx="9">
                  <c:v>6090</c:v>
                </c:pt>
                <c:pt idx="10">
                  <c:v>4840</c:v>
                </c:pt>
                <c:pt idx="11">
                  <c:v>4144</c:v>
                </c:pt>
                <c:pt idx="12">
                  <c:v>6201</c:v>
                </c:pt>
                <c:pt idx="13">
                  <c:v>6058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2897</c:v>
                </c:pt>
                <c:pt idx="1">
                  <c:v>3411</c:v>
                </c:pt>
                <c:pt idx="2">
                  <c:v>2445</c:v>
                </c:pt>
                <c:pt idx="3">
                  <c:v>2040</c:v>
                </c:pt>
                <c:pt idx="4">
                  <c:v>1658</c:v>
                </c:pt>
                <c:pt idx="5">
                  <c:v>1632</c:v>
                </c:pt>
                <c:pt idx="6">
                  <c:v>1817</c:v>
                </c:pt>
                <c:pt idx="7">
                  <c:v>1969</c:v>
                </c:pt>
                <c:pt idx="8">
                  <c:v>2427</c:v>
                </c:pt>
                <c:pt idx="9">
                  <c:v>2262</c:v>
                </c:pt>
                <c:pt idx="10">
                  <c:v>2180</c:v>
                </c:pt>
                <c:pt idx="11">
                  <c:v>1638</c:v>
                </c:pt>
                <c:pt idx="12">
                  <c:v>1417</c:v>
                </c:pt>
                <c:pt idx="13">
                  <c:v>1441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Beef Exports to Africa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Beef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430</c:v>
                </c:pt>
                <c:pt idx="1">
                  <c:v>1345</c:v>
                </c:pt>
                <c:pt idx="2">
                  <c:v>489</c:v>
                </c:pt>
                <c:pt idx="3">
                  <c:v>749</c:v>
                </c:pt>
                <c:pt idx="4">
                  <c:v>831</c:v>
                </c:pt>
                <c:pt idx="5">
                  <c:v>423</c:v>
                </c:pt>
                <c:pt idx="6">
                  <c:v>141</c:v>
                </c:pt>
                <c:pt idx="7">
                  <c:v>351</c:v>
                </c:pt>
                <c:pt idx="8">
                  <c:v>1505</c:v>
                </c:pt>
                <c:pt idx="9">
                  <c:v>162</c:v>
                </c:pt>
                <c:pt idx="10">
                  <c:v>201</c:v>
                </c:pt>
                <c:pt idx="11">
                  <c:v>122</c:v>
                </c:pt>
                <c:pt idx="12">
                  <c:v>120</c:v>
                </c:pt>
                <c:pt idx="13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BVM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Sheet1!$B$3:$O$3</c:f>
              <c:numCache>
                <c:formatCode>General</c:formatCode>
                <c:ptCount val="14"/>
                <c:pt idx="0">
                  <c:v>6744</c:v>
                </c:pt>
                <c:pt idx="1">
                  <c:v>6268</c:v>
                </c:pt>
                <c:pt idx="2">
                  <c:v>9292</c:v>
                </c:pt>
                <c:pt idx="3">
                  <c:v>6696</c:v>
                </c:pt>
                <c:pt idx="4">
                  <c:v>7543</c:v>
                </c:pt>
                <c:pt idx="5">
                  <c:v>4664</c:v>
                </c:pt>
                <c:pt idx="6">
                  <c:v>4460</c:v>
                </c:pt>
                <c:pt idx="7">
                  <c:v>8455</c:v>
                </c:pt>
                <c:pt idx="8">
                  <c:v>6964</c:v>
                </c:pt>
                <c:pt idx="9">
                  <c:v>5725</c:v>
                </c:pt>
                <c:pt idx="10">
                  <c:v>12783</c:v>
                </c:pt>
                <c:pt idx="11">
                  <c:v>10296</c:v>
                </c:pt>
                <c:pt idx="12">
                  <c:v>6116</c:v>
                </c:pt>
                <c:pt idx="13">
                  <c:v>10283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4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 b="0" dirty="0"/>
              <a:t>U.S.</a:t>
            </a:r>
            <a:r>
              <a:rPr lang="en-US" sz="1600" b="0" baseline="0" dirty="0"/>
              <a:t> Lamb Exports</a:t>
            </a:r>
          </a:p>
          <a:p>
            <a:pPr>
              <a:defRPr sz="1600"/>
            </a:pPr>
            <a:r>
              <a:rPr lang="en-US" sz="1600" b="0" i="1" baseline="0" dirty="0"/>
              <a:t>Annual</a:t>
            </a:r>
            <a:endParaRPr lang="en-US" sz="160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429639546687983"/>
          <c:y val="0.12587733558525965"/>
          <c:w val="0.77720759305295883"/>
          <c:h val="0.72779891182840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invertIfNegative val="0"/>
          <c:cat>
            <c:numRef>
              <c:f>Sheet1!$A$2:$A$31</c:f>
              <c:numCache>
                <c:formatCode>General</c:formatCode>
                <c:ptCount val="2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</c:numCache>
            </c:numRef>
          </c:cat>
          <c:val>
            <c:numRef>
              <c:f>Sheet1!$B$2:$B$31</c:f>
              <c:numCache>
                <c:formatCode>#,##0</c:formatCode>
                <c:ptCount val="29"/>
                <c:pt idx="0">
                  <c:v>3766</c:v>
                </c:pt>
                <c:pt idx="1">
                  <c:v>2512</c:v>
                </c:pt>
                <c:pt idx="2">
                  <c:v>2472</c:v>
                </c:pt>
                <c:pt idx="3">
                  <c:v>2551</c:v>
                </c:pt>
                <c:pt idx="4">
                  <c:v>2528</c:v>
                </c:pt>
                <c:pt idx="5">
                  <c:v>2223</c:v>
                </c:pt>
                <c:pt idx="6">
                  <c:v>2182</c:v>
                </c:pt>
                <c:pt idx="7">
                  <c:v>2764</c:v>
                </c:pt>
                <c:pt idx="8">
                  <c:v>3040</c:v>
                </c:pt>
                <c:pt idx="9">
                  <c:v>2905</c:v>
                </c:pt>
                <c:pt idx="10">
                  <c:v>3593</c:v>
                </c:pt>
                <c:pt idx="11">
                  <c:v>3990</c:v>
                </c:pt>
                <c:pt idx="12">
                  <c:v>7941</c:v>
                </c:pt>
                <c:pt idx="13">
                  <c:v>3918</c:v>
                </c:pt>
                <c:pt idx="14">
                  <c:v>5031</c:v>
                </c:pt>
                <c:pt idx="15">
                  <c:v>6974</c:v>
                </c:pt>
                <c:pt idx="16">
                  <c:v>6957</c:v>
                </c:pt>
                <c:pt idx="17">
                  <c:v>8010</c:v>
                </c:pt>
                <c:pt idx="18">
                  <c:v>4624</c:v>
                </c:pt>
                <c:pt idx="19">
                  <c:v>3042</c:v>
                </c:pt>
                <c:pt idx="20">
                  <c:v>2760</c:v>
                </c:pt>
                <c:pt idx="21">
                  <c:v>1779</c:v>
                </c:pt>
                <c:pt idx="22">
                  <c:v>2239</c:v>
                </c:pt>
                <c:pt idx="23">
                  <c:v>2421</c:v>
                </c:pt>
                <c:pt idx="24">
                  <c:v>2386</c:v>
                </c:pt>
                <c:pt idx="25">
                  <c:v>2284</c:v>
                </c:pt>
                <c:pt idx="26">
                  <c:v>1285</c:v>
                </c:pt>
                <c:pt idx="27">
                  <c:v>1398</c:v>
                </c:pt>
                <c:pt idx="28">
                  <c:v>2225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E-4AE0-85EA-238ED18C9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9712"/>
        <c:axId val="40600167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cat>
            <c:numRef>
              <c:f>Sheet1!$A$2:$A$31</c:f>
              <c:numCache>
                <c:formatCode>General</c:formatCode>
                <c:ptCount val="29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  <c:pt idx="28">
                  <c:v>2022</c:v>
                </c:pt>
              </c:numCache>
            </c:numRef>
          </c:cat>
          <c:val>
            <c:numRef>
              <c:f>Sheet1!$C$2:$C$31</c:f>
              <c:numCache>
                <c:formatCode>#,##0</c:formatCode>
                <c:ptCount val="29"/>
                <c:pt idx="0">
                  <c:v>9859399</c:v>
                </c:pt>
                <c:pt idx="1">
                  <c:v>7698317</c:v>
                </c:pt>
                <c:pt idx="2">
                  <c:v>6807789</c:v>
                </c:pt>
                <c:pt idx="3">
                  <c:v>6259337</c:v>
                </c:pt>
                <c:pt idx="4">
                  <c:v>7196430</c:v>
                </c:pt>
                <c:pt idx="5">
                  <c:v>5928040</c:v>
                </c:pt>
                <c:pt idx="6">
                  <c:v>5357494</c:v>
                </c:pt>
                <c:pt idx="7">
                  <c:v>5993575</c:v>
                </c:pt>
                <c:pt idx="8">
                  <c:v>6271846</c:v>
                </c:pt>
                <c:pt idx="9">
                  <c:v>6937370</c:v>
                </c:pt>
                <c:pt idx="10">
                  <c:v>7384604</c:v>
                </c:pt>
                <c:pt idx="11">
                  <c:v>10361429</c:v>
                </c:pt>
                <c:pt idx="12">
                  <c:v>20926796</c:v>
                </c:pt>
                <c:pt idx="13">
                  <c:v>10812537</c:v>
                </c:pt>
                <c:pt idx="14">
                  <c:v>21468815</c:v>
                </c:pt>
                <c:pt idx="15">
                  <c:v>21906657</c:v>
                </c:pt>
                <c:pt idx="16">
                  <c:v>15592614</c:v>
                </c:pt>
                <c:pt idx="17">
                  <c:v>18196629</c:v>
                </c:pt>
                <c:pt idx="18">
                  <c:v>16189254</c:v>
                </c:pt>
                <c:pt idx="19">
                  <c:v>16162776</c:v>
                </c:pt>
                <c:pt idx="20">
                  <c:v>16648637</c:v>
                </c:pt>
                <c:pt idx="21">
                  <c:v>10617908</c:v>
                </c:pt>
                <c:pt idx="22">
                  <c:v>12275843</c:v>
                </c:pt>
                <c:pt idx="23">
                  <c:v>14223461</c:v>
                </c:pt>
                <c:pt idx="24">
                  <c:v>13617392</c:v>
                </c:pt>
                <c:pt idx="25">
                  <c:v>13865358</c:v>
                </c:pt>
                <c:pt idx="26">
                  <c:v>7105599</c:v>
                </c:pt>
                <c:pt idx="27">
                  <c:v>8894048</c:v>
                </c:pt>
                <c:pt idx="28">
                  <c:v>13240769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E-4AE0-85EA-238ED18C9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5998144"/>
        <c:axId val="405998928"/>
      </c:lineChart>
      <c:catAx>
        <c:axId val="40599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820000"/>
          <a:lstStyle/>
          <a:p>
            <a:pPr>
              <a:defRPr sz="900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6001672"/>
        <c:crosses val="autoZero"/>
        <c:auto val="1"/>
        <c:lblAlgn val="ctr"/>
        <c:lblOffset val="100"/>
        <c:noMultiLvlLbl val="0"/>
      </c:catAx>
      <c:valAx>
        <c:axId val="4060016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Metric Tons</a:t>
                </a:r>
              </a:p>
            </c:rich>
          </c:tx>
          <c:layout>
            <c:manualLayout>
              <c:xMode val="edge"/>
              <c:yMode val="edge"/>
              <c:x val="1.9368383782782004E-3"/>
              <c:y val="0.4029647161317819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en-US"/>
          </a:p>
        </c:txPr>
        <c:crossAx val="405999712"/>
        <c:crosses val="autoZero"/>
        <c:crossBetween val="between"/>
      </c:valAx>
      <c:valAx>
        <c:axId val="405998928"/>
        <c:scaling>
          <c:orientation val="minMax"/>
        </c:scaling>
        <c:delete val="0"/>
        <c:axPos val="r"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5998144"/>
        <c:crosses val="max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.96753416851766294"/>
                <c:y val="0.40560108202720974"/>
              </c:manualLayout>
            </c:layout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</c:dispUnitsLbl>
        </c:dispUnits>
      </c:valAx>
      <c:catAx>
        <c:axId val="405998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599892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45001521366906666"/>
          <c:y val="0.92528841842895981"/>
          <c:w val="0.20911316115257142"/>
          <c:h val="6.8928954342939358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U.S.</a:t>
            </a:r>
            <a:r>
              <a:rPr lang="en-US" sz="1400" baseline="0" dirty="0">
                <a:solidFill>
                  <a:schemeClr val="tx1"/>
                </a:solidFill>
              </a:rPr>
              <a:t> Lamb Exports</a:t>
            </a:r>
          </a:p>
          <a:p>
            <a:pPr>
              <a:defRPr sz="1400"/>
            </a:pPr>
            <a:r>
              <a:rPr lang="en-US" sz="1400" i="1" baseline="0" dirty="0">
                <a:solidFill>
                  <a:schemeClr val="tx1"/>
                </a:solidFill>
              </a:rPr>
              <a:t>January -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441542713606313"/>
          <c:y val="0.16171549320110079"/>
          <c:w val="0.6234244429797362"/>
          <c:h val="0.686945907979647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916</c:v>
                </c:pt>
                <c:pt idx="1">
                  <c:v>1041</c:v>
                </c:pt>
                <c:pt idx="2">
                  <c:v>565</c:v>
                </c:pt>
                <c:pt idx="3">
                  <c:v>486</c:v>
                </c:pt>
                <c:pt idx="4">
                  <c:v>875</c:v>
                </c:pt>
                <c:pt idx="5">
                  <c:v>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3-46A2-B6DD-DE3B597C7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6877023"/>
        <c:axId val="79685913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USD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5582259</c:v>
                </c:pt>
                <c:pt idx="1">
                  <c:v>6666312</c:v>
                </c:pt>
                <c:pt idx="2">
                  <c:v>3531481</c:v>
                </c:pt>
                <c:pt idx="3">
                  <c:v>2835449</c:v>
                </c:pt>
                <c:pt idx="4">
                  <c:v>5228021</c:v>
                </c:pt>
                <c:pt idx="5">
                  <c:v>5504832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83-46A2-B6DD-DE3B597C7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223503"/>
        <c:axId val="126228495"/>
      </c:lineChart>
      <c:catAx>
        <c:axId val="7968770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859135"/>
        <c:crosses val="autoZero"/>
        <c:auto val="1"/>
        <c:lblAlgn val="ctr"/>
        <c:lblOffset val="100"/>
        <c:noMultiLvlLbl val="0"/>
      </c:catAx>
      <c:valAx>
        <c:axId val="796859135"/>
        <c:scaling>
          <c:orientation val="minMax"/>
          <c:max val="1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r>
                  <a:rPr lang="en-US" sz="100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Metric</a:t>
                </a:r>
                <a:r>
                  <a:rPr lang="en-US" sz="1000" baseline="0" dirty="0">
                    <a:solidFill>
                      <a:schemeClr val="tx1"/>
                    </a:solidFill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 Tons</a:t>
                </a:r>
                <a:endParaRPr lang="en-US" sz="1000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c:rich>
          </c:tx>
          <c:layout>
            <c:manualLayout>
              <c:xMode val="edge"/>
              <c:yMode val="edge"/>
              <c:x val="1.270143314817225E-2"/>
              <c:y val="0.400111280219760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Segoe UI Semibold" panose="020B0702040204020203" pitchFamily="34" charset="0"/>
                  <a:ea typeface="+mn-ea"/>
                  <a:cs typeface="Segoe UI Semibold" panose="020B0702040204020203" pitchFamily="34" charset="0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877023"/>
        <c:crosses val="autoZero"/>
        <c:crossBetween val="between"/>
        <c:majorUnit val="100"/>
      </c:valAx>
      <c:valAx>
        <c:axId val="126228495"/>
        <c:scaling>
          <c:orientation val="minMax"/>
          <c:max val="7000000"/>
          <c:min val="0"/>
        </c:scaling>
        <c:delete val="0"/>
        <c:axPos val="r"/>
        <c:numFmt formatCode="&quot;$&quot;#,##0" sourceLinked="0"/>
        <c:majorTickMark val="out"/>
        <c:minorTickMark val="none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6223503"/>
        <c:crosses val="max"/>
        <c:crossBetween val="between"/>
        <c:majorUnit val="1000000"/>
        <c:dispUnits>
          <c:builtInUnit val="thousands"/>
          <c:dispUnitsLbl>
            <c:layout>
              <c:manualLayout>
                <c:xMode val="edge"/>
                <c:yMode val="edge"/>
                <c:x val="0.94993365892544401"/>
                <c:y val="0.45073127993642081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</c:dispUnitsLbl>
        </c:dispUnits>
      </c:valAx>
      <c:catAx>
        <c:axId val="1262235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22849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037784832196174"/>
          <c:y val="0.93000068612616782"/>
          <c:w val="0.3035414464094271"/>
          <c:h val="6.9999313873832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Segoe UI Semibold" panose="020B0702040204020203" pitchFamily="34" charset="0"/>
              <a:ea typeface="+mn-ea"/>
              <a:cs typeface="Segoe UI Semibold" panose="020B07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0" dirty="0"/>
              <a:t>U.S. Lamb</a:t>
            </a:r>
            <a:r>
              <a:rPr lang="en-US" sz="1800" b="0" baseline="0" dirty="0"/>
              <a:t> Export Volume</a:t>
            </a:r>
          </a:p>
          <a:p>
            <a:pPr>
              <a:defRPr/>
            </a:pPr>
            <a:r>
              <a:rPr lang="en-US" sz="1800" b="0" i="1" baseline="0" dirty="0"/>
              <a:t>Annual</a:t>
            </a:r>
            <a:endParaRPr lang="en-US" sz="1800" b="0" i="1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731093106311998"/>
          <c:y val="0.16632972294260534"/>
          <c:w val="0.81832309777293122"/>
          <c:h val="0.680495206355539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0"/>
                <c:pt idx="0">
                  <c:v>2905</c:v>
                </c:pt>
                <c:pt idx="1">
                  <c:v>3593</c:v>
                </c:pt>
                <c:pt idx="2">
                  <c:v>3990</c:v>
                </c:pt>
                <c:pt idx="3">
                  <c:v>7941</c:v>
                </c:pt>
                <c:pt idx="4">
                  <c:v>3918</c:v>
                </c:pt>
                <c:pt idx="5">
                  <c:v>5031</c:v>
                </c:pt>
                <c:pt idx="6">
                  <c:v>6974</c:v>
                </c:pt>
                <c:pt idx="7">
                  <c:v>6957</c:v>
                </c:pt>
                <c:pt idx="8">
                  <c:v>8010</c:v>
                </c:pt>
                <c:pt idx="9">
                  <c:v>4624</c:v>
                </c:pt>
                <c:pt idx="10">
                  <c:v>3042</c:v>
                </c:pt>
                <c:pt idx="11">
                  <c:v>2760</c:v>
                </c:pt>
                <c:pt idx="12">
                  <c:v>1779</c:v>
                </c:pt>
                <c:pt idx="13">
                  <c:v>2239</c:v>
                </c:pt>
                <c:pt idx="14">
                  <c:v>2421</c:v>
                </c:pt>
                <c:pt idx="15" formatCode="#,##0">
                  <c:v>2386</c:v>
                </c:pt>
                <c:pt idx="16" formatCode="#,##0">
                  <c:v>2284</c:v>
                </c:pt>
                <c:pt idx="17" formatCode="#,##0">
                  <c:v>1285</c:v>
                </c:pt>
                <c:pt idx="18">
                  <c:v>1398</c:v>
                </c:pt>
                <c:pt idx="19">
                  <c:v>2225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F-4C11-9D73-36784262C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994616"/>
        <c:axId val="405999320"/>
      </c:barChart>
      <c:catAx>
        <c:axId val="405994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100000"/>
          <a:lstStyle/>
          <a:p>
            <a:pPr>
              <a:defRPr sz="9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9320"/>
        <c:crosses val="autoZero"/>
        <c:auto val="1"/>
        <c:lblAlgn val="ctr"/>
        <c:lblOffset val="100"/>
        <c:noMultiLvlLbl val="0"/>
      </c:catAx>
      <c:valAx>
        <c:axId val="405999320"/>
        <c:scaling>
          <c:orientation val="minMax"/>
          <c:max val="90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4616"/>
        <c:crosses val="autoZero"/>
        <c:crossBetween val="between"/>
        <c:majorUnit val="1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U.S. Lamb Export Volume</a:t>
            </a:r>
          </a:p>
          <a:p>
            <a:pPr>
              <a:defRPr sz="1400"/>
            </a:pPr>
            <a:r>
              <a:rPr lang="en-US" sz="1400" i="1" dirty="0">
                <a:solidFill>
                  <a:schemeClr val="tx1"/>
                </a:solidFill>
              </a:rPr>
              <a:t>January - May</a:t>
            </a:r>
          </a:p>
        </c:rich>
      </c:tx>
      <c:layout>
        <c:manualLayout>
          <c:xMode val="edge"/>
          <c:yMode val="edge"/>
          <c:x val="0.30063463073680335"/>
          <c:y val="2.0122879492155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520006662186922"/>
          <c:y val="0.1755890774911491"/>
          <c:w val="0.79401299126449454"/>
          <c:h val="0.63887765669543661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spPr>
            <a:solidFill>
              <a:srgbClr val="2F5496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916</c:v>
                </c:pt>
                <c:pt idx="1">
                  <c:v>1041</c:v>
                </c:pt>
                <c:pt idx="2">
                  <c:v>565</c:v>
                </c:pt>
                <c:pt idx="3">
                  <c:v>486</c:v>
                </c:pt>
                <c:pt idx="4">
                  <c:v>875</c:v>
                </c:pt>
                <c:pt idx="5">
                  <c:v>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24-4B7D-9879-9B89C37A6C09}"/>
            </c:ext>
          </c:extLst>
        </c:ser>
        <c:ser>
          <c:idx val="2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24-4B7D-9879-9B89C37A6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8713567"/>
        <c:axId val="798694015"/>
      </c:barChart>
      <c:catAx>
        <c:axId val="798713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694015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798694015"/>
        <c:scaling>
          <c:orientation val="minMax"/>
          <c:max val="1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8713567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 b="0" dirty="0"/>
              <a:t>U.S. Lamb</a:t>
            </a:r>
            <a:r>
              <a:rPr lang="en-US" sz="1800" b="0" baseline="0" dirty="0"/>
              <a:t> Export Value</a:t>
            </a:r>
          </a:p>
          <a:p>
            <a:pPr>
              <a:defRPr sz="1800"/>
            </a:pPr>
            <a:r>
              <a:rPr lang="en-US" sz="1800" b="0" i="1" baseline="0" dirty="0"/>
              <a:t>Annual</a:t>
            </a:r>
            <a:endParaRPr lang="en-US" sz="1800" b="0" i="1" dirty="0"/>
          </a:p>
        </c:rich>
      </c:tx>
      <c:layout>
        <c:manualLayout>
          <c:xMode val="edge"/>
          <c:yMode val="edge"/>
          <c:x val="0.31136082416943439"/>
          <c:y val="2.564103139310213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8948747549665988E-2"/>
          <c:y val="0.16105169954274617"/>
          <c:w val="0.87291057587962473"/>
          <c:h val="0.6669261428373697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invertIfNegative val="0"/>
          <c:cat>
            <c:strRef>
              <c:f>Sheet1!$B$1:$Z$1</c:f>
              <c:strCache>
                <c:ptCount val="2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</c:strCache>
            </c:strRef>
          </c:cat>
          <c:val>
            <c:numRef>
              <c:f>Sheet1!$B$2:$Z$2</c:f>
              <c:numCache>
                <c:formatCode>General</c:formatCode>
                <c:ptCount val="20"/>
                <c:pt idx="0">
                  <c:v>6937370</c:v>
                </c:pt>
                <c:pt idx="1">
                  <c:v>7384604</c:v>
                </c:pt>
                <c:pt idx="2">
                  <c:v>10361429</c:v>
                </c:pt>
                <c:pt idx="3">
                  <c:v>20926796</c:v>
                </c:pt>
                <c:pt idx="4">
                  <c:v>10812537</c:v>
                </c:pt>
                <c:pt idx="5">
                  <c:v>21468815</c:v>
                </c:pt>
                <c:pt idx="6">
                  <c:v>21906657</c:v>
                </c:pt>
                <c:pt idx="7">
                  <c:v>15592614</c:v>
                </c:pt>
                <c:pt idx="8">
                  <c:v>18196629</c:v>
                </c:pt>
                <c:pt idx="9">
                  <c:v>16189254</c:v>
                </c:pt>
                <c:pt idx="10">
                  <c:v>16162776</c:v>
                </c:pt>
                <c:pt idx="11">
                  <c:v>16648637</c:v>
                </c:pt>
                <c:pt idx="12">
                  <c:v>10617908</c:v>
                </c:pt>
                <c:pt idx="13">
                  <c:v>12275843</c:v>
                </c:pt>
                <c:pt idx="14">
                  <c:v>14223461</c:v>
                </c:pt>
                <c:pt idx="15" formatCode="#,##0">
                  <c:v>13617392</c:v>
                </c:pt>
                <c:pt idx="16" formatCode="#,##0">
                  <c:v>13865358</c:v>
                </c:pt>
                <c:pt idx="17">
                  <c:v>7105599</c:v>
                </c:pt>
                <c:pt idx="18">
                  <c:v>8894048</c:v>
                </c:pt>
                <c:pt idx="19">
                  <c:v>13240769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5-44B6-BF15-28D46775D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6000104"/>
        <c:axId val="405997752"/>
      </c:barChart>
      <c:catAx>
        <c:axId val="406000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520000"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5997752"/>
        <c:crosses val="autoZero"/>
        <c:auto val="1"/>
        <c:lblAlgn val="ctr"/>
        <c:lblOffset val="100"/>
        <c:noMultiLvlLbl val="0"/>
      </c:catAx>
      <c:valAx>
        <c:axId val="405997752"/>
        <c:scaling>
          <c:orientation val="minMax"/>
        </c:scaling>
        <c:delete val="0"/>
        <c:axPos val="l"/>
        <c:majorGridlines/>
        <c:numFmt formatCode="&quot;$&quot;#,##0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Segoe UI Semibold" panose="020B0702040204020203" pitchFamily="34" charset="0"/>
                <a:cs typeface="Segoe UI Semibold" panose="020B0702040204020203" pitchFamily="34" charset="0"/>
              </a:defRPr>
            </a:pPr>
            <a:endParaRPr lang="en-US"/>
          </a:p>
        </c:txPr>
        <c:crossAx val="40600010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4.5659524998537581E-3"/>
                <c:y val="0.41273513532430073"/>
              </c:manualLayout>
            </c:layout>
            <c:txPr>
              <a:bodyPr/>
              <a:lstStyle/>
              <a:p>
                <a:pPr>
                  <a:defRPr sz="1200">
                    <a:latin typeface="Segoe UI Semibold" panose="020B0702040204020203" pitchFamily="34" charset="0"/>
                    <a:cs typeface="Segoe UI Semibold" panose="020B0702040204020203" pitchFamily="34" charset="0"/>
                  </a:defRPr>
                </a:pPr>
                <a:endParaRPr lang="en-US"/>
              </a:p>
            </c:txPr>
          </c:dispUnitsLbl>
        </c:dispUnits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chemeClr val="tx1"/>
                </a:solidFill>
              </a:rPr>
              <a:t>U.S</a:t>
            </a:r>
            <a:r>
              <a:rPr lang="en-US" sz="1400" baseline="0" dirty="0">
                <a:solidFill>
                  <a:schemeClr val="tx1"/>
                </a:solidFill>
              </a:rPr>
              <a:t> Lamb Export Value</a:t>
            </a:r>
          </a:p>
          <a:p>
            <a:pPr>
              <a:defRPr sz="1400">
                <a:solidFill>
                  <a:schemeClr val="tx1"/>
                </a:solidFill>
              </a:defRPr>
            </a:pPr>
            <a:r>
              <a:rPr lang="en-US" sz="1400" i="1" baseline="0" dirty="0">
                <a:solidFill>
                  <a:schemeClr val="tx1"/>
                </a:solidFill>
              </a:rPr>
              <a:t>January – May</a:t>
            </a:r>
            <a:endParaRPr lang="en-US" sz="1400" i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3817042586133023"/>
          <c:y val="3.793866960138706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896707150081994"/>
          <c:y val="0.19153352284744349"/>
          <c:w val="0.81744238358039589"/>
          <c:h val="0.649114804206591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5582259</c:v>
                </c:pt>
                <c:pt idx="1">
                  <c:v>6666312</c:v>
                </c:pt>
                <c:pt idx="2">
                  <c:v>3531481</c:v>
                </c:pt>
                <c:pt idx="3">
                  <c:v>2835449</c:v>
                </c:pt>
                <c:pt idx="4">
                  <c:v>5228021</c:v>
                </c:pt>
                <c:pt idx="5">
                  <c:v>5504832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B-4DF6-A77A-95992D27B16A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Sheet1!$B$1:$G$1</c:f>
              <c:strCach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7B-4DF6-A77A-95992D27B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10460896"/>
        <c:axId val="210462144"/>
      </c:barChart>
      <c:catAx>
        <c:axId val="2104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62144"/>
        <c:crosses val="autoZero"/>
        <c:auto val="1"/>
        <c:lblAlgn val="ctr"/>
        <c:lblOffset val="100"/>
        <c:noMultiLvlLbl val="0"/>
      </c:catAx>
      <c:valAx>
        <c:axId val="2104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60896"/>
        <c:crosses val="autoZero"/>
        <c:crossBetween val="between"/>
        <c:majorUnit val="1000000"/>
        <c:dispUnits>
          <c:builtInUnit val="thousands"/>
          <c:dispUnitsLbl>
            <c:layout>
              <c:manualLayout>
                <c:xMode val="edge"/>
                <c:yMode val="edge"/>
                <c:x val="1.2205807507374208E-3"/>
                <c:y val="0.43538686091265505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Segoe UI Semibold" panose="020B0702040204020203" pitchFamily="34" charset="0"/>
                    <a:ea typeface="+mn-ea"/>
                    <a:cs typeface="Segoe UI Semibold" panose="020B0702040204020203" pitchFamily="34" charset="0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400" b="1" dirty="0"/>
              <a:t>Jan</a:t>
            </a:r>
            <a:r>
              <a:rPr lang="en-US" sz="2400" b="1" baseline="0" dirty="0"/>
              <a:t> - May Volume Exports</a:t>
            </a:r>
            <a:endParaRPr lang="en-US" sz="2400" b="1" dirty="0"/>
          </a:p>
        </c:rich>
      </c:tx>
      <c:layout>
        <c:manualLayout>
          <c:xMode val="edge"/>
          <c:yMode val="edge"/>
          <c:x val="0.35329636894977923"/>
          <c:y val="2.6383314109106517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34125206240191"/>
          <c:y val="8.8036119324798642E-2"/>
          <c:w val="0.7584384319932751"/>
          <c:h val="0.67580934564715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388</c:v>
                </c:pt>
                <c:pt idx="1">
                  <c:v>335</c:v>
                </c:pt>
                <c:pt idx="2">
                  <c:v>79</c:v>
                </c:pt>
                <c:pt idx="3">
                  <c:v>43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F0-4C72-B114-5BFA84AC0277}"/>
            </c:ext>
          </c:extLst>
        </c:ser>
        <c:ser>
          <c:idx val="1"/>
          <c:order val="1"/>
          <c:tx>
            <c:strRef>
              <c:f>Sheet1!$H$1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236</c:v>
                </c:pt>
                <c:pt idx="1">
                  <c:v>112</c:v>
                </c:pt>
                <c:pt idx="2">
                  <c:v>23</c:v>
                </c:pt>
                <c:pt idx="3">
                  <c:v>23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F0-4C72-B114-5BFA84AC0277}"/>
            </c:ext>
          </c:extLst>
        </c:ser>
        <c:ser>
          <c:idx val="2"/>
          <c:order val="2"/>
          <c:tx>
            <c:strRef>
              <c:f>Sheet1!$I$1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241</c:v>
                </c:pt>
                <c:pt idx="1">
                  <c:v>171</c:v>
                </c:pt>
                <c:pt idx="2">
                  <c:v>14</c:v>
                </c:pt>
                <c:pt idx="3">
                  <c:v>30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F0-4C72-B114-5BFA84AC0277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1.1546001661024822E-2"/>
                  <c:y val="5.1912558812943722E-3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-16%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369125025022729E-2"/>
                      <c:h val="7.520842177032861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E1B0-4C4C-97DB-BA74112B558C}"/>
                </c:ext>
              </c:extLst>
            </c:dLbl>
            <c:dLbl>
              <c:idx val="1"/>
              <c:layout>
                <c:manualLayout>
                  <c:x val="8.7969206621656918E-3"/>
                  <c:y val="-8.306009410070995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1B0-4C4C-97DB-BA74112B558C}"/>
                </c:ext>
              </c:extLst>
            </c:dLbl>
            <c:dLbl>
              <c:idx val="2"/>
              <c:layout>
                <c:manualLayout>
                  <c:x val="8.7969206621656103E-3"/>
                  <c:y val="-4.412567499100225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+105%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1B0-4C4C-97DB-BA74112B558C}"/>
                </c:ext>
              </c:extLst>
            </c:dLbl>
            <c:dLbl>
              <c:idx val="3"/>
              <c:layout>
                <c:manualLayout>
                  <c:x val="1.5944418700175315E-2"/>
                  <c:y val="-2.465846543614826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+200%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763736183812692E-2"/>
                      <c:h val="9.856907323615329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E1B0-4C4C-97DB-BA74112B558C}"/>
                </c:ext>
              </c:extLst>
            </c:dLbl>
            <c:dLbl>
              <c:idx val="4"/>
              <c:layout>
                <c:manualLayout>
                  <c:x val="1.2645573451863019E-2"/>
                  <c:y val="3.1147535287766235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800"/>
                    </a:pPr>
                    <a:r>
                      <a:rPr lang="en-US" sz="1800" dirty="0"/>
                      <a:t>-87%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925172838710887E-2"/>
                      <c:h val="0.101164701176800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E1B0-4C4C-97DB-BA74112B558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Sheet1!$J$2:$J$6</c:f>
              <c:numCache>
                <c:formatCode>General</c:formatCode>
                <c:ptCount val="5"/>
                <c:pt idx="0">
                  <c:v>440</c:v>
                </c:pt>
                <c:pt idx="1">
                  <c:v>282</c:v>
                </c:pt>
                <c:pt idx="2">
                  <c:v>19</c:v>
                </c:pt>
                <c:pt idx="3">
                  <c:v>6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B0-4C4C-97DB-BA74112B558C}"/>
            </c:ext>
          </c:extLst>
        </c:ser>
        <c:ser>
          <c:idx val="4"/>
          <c:order val="4"/>
          <c:tx>
            <c:strRef>
              <c:f>Sheet1!$K$1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Sheet1!$K$2:$K$6</c:f>
              <c:numCache>
                <c:formatCode>General</c:formatCode>
                <c:ptCount val="5"/>
                <c:pt idx="0">
                  <c:v>368</c:v>
                </c:pt>
                <c:pt idx="1">
                  <c:v>324</c:v>
                </c:pt>
                <c:pt idx="2">
                  <c:v>39</c:v>
                </c:pt>
                <c:pt idx="3">
                  <c:v>18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7-44EF-A21C-40929F152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996184"/>
        <c:axId val="405320648"/>
      </c:barChart>
      <c:catAx>
        <c:axId val="405996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5320648"/>
        <c:crosses val="autoZero"/>
        <c:auto val="1"/>
        <c:lblAlgn val="ctr"/>
        <c:lblOffset val="100"/>
        <c:noMultiLvlLbl val="0"/>
      </c:catAx>
      <c:valAx>
        <c:axId val="405320648"/>
        <c:scaling>
          <c:orientation val="minMax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Metric</a:t>
                </a:r>
                <a:r>
                  <a:rPr lang="en-US" baseline="0" dirty="0"/>
                  <a:t> tons</a:t>
                </a:r>
                <a:endParaRPr lang="en-US" dirty="0"/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405996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781919721704296"/>
          <c:y val="0.39032057706073459"/>
          <c:w val="6.8481429839016353E-2"/>
          <c:h val="0.3602108222152233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Jan</a:t>
            </a:r>
            <a:r>
              <a:rPr lang="en-US" sz="2400" baseline="0" dirty="0"/>
              <a:t> - May Value Exports</a:t>
            </a:r>
            <a:endParaRPr lang="en-US" sz="24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1077957845804801"/>
          <c:y val="0.10493268808587518"/>
          <c:w val="0.80043776832395941"/>
          <c:h val="0.64443530050632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2908942</c:v>
                </c:pt>
                <c:pt idx="1">
                  <c:v>1474368</c:v>
                </c:pt>
                <c:pt idx="2">
                  <c:v>499970</c:v>
                </c:pt>
                <c:pt idx="3">
                  <c:v>308737</c:v>
                </c:pt>
                <c:pt idx="4">
                  <c:v>213636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E-40AB-9B93-B22DCEFA929F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1887007</c:v>
                </c:pt>
                <c:pt idx="1">
                  <c:v>430999</c:v>
                </c:pt>
                <c:pt idx="2">
                  <c:v>207721</c:v>
                </c:pt>
                <c:pt idx="3">
                  <c:v>174674</c:v>
                </c:pt>
                <c:pt idx="4">
                  <c:v>109867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4FCE-40AB-9B93-B22DCEFA929F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Carib + DR</c:v>
                </c:pt>
                <c:pt idx="1">
                  <c:v>Mexico</c:v>
                </c:pt>
                <c:pt idx="2">
                  <c:v>Central Am</c:v>
                </c:pt>
                <c:pt idx="3">
                  <c:v>Canada</c:v>
                </c:pt>
                <c:pt idx="4">
                  <c:v>ASEAN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1602036</c:v>
                </c:pt>
                <c:pt idx="1">
                  <c:v>597875</c:v>
                </c:pt>
                <c:pt idx="2">
                  <c:v>110421</c:v>
                </c:pt>
                <c:pt idx="3">
                  <c:v>265657</c:v>
                </c:pt>
                <c:pt idx="4">
                  <c:v>75535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E-40AB-9B93-B22DCEFA929F}"/>
            </c:ext>
          </c:extLst>
        </c:ser>
        <c:ser>
          <c:idx val="3"/>
          <c:order val="3"/>
          <c:tx>
            <c:v>2022</c:v>
          </c:tx>
          <c:invertIfNegative val="0"/>
          <c:dLbls>
            <c:dLbl>
              <c:idx val="0"/>
              <c:layout>
                <c:manualLayout>
                  <c:x val="2.2689768424114291E-2"/>
                  <c:y val="1.777469603070444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2DB-4363-87F4-D432ECF8E769}"/>
                </c:ext>
              </c:extLst>
            </c:dLbl>
            <c:dLbl>
              <c:idx val="1"/>
              <c:layout>
                <c:manualLayout>
                  <c:x val="1.8151859404189865E-2"/>
                  <c:y val="2.158355946585538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-8%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316358885317776E-2"/>
                      <c:h val="0.1015063105169417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E2DB-4363-87F4-D432ECF8E769}"/>
                </c:ext>
              </c:extLst>
            </c:dLbl>
            <c:dLbl>
              <c:idx val="2"/>
              <c:layout>
                <c:manualLayout>
                  <c:x val="4.5379983497213314E-3"/>
                  <c:y val="-6.855954183271711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+125%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3956740080573685E-2"/>
                      <c:h val="6.34176761654322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2DB-4363-87F4-D432ECF8E769}"/>
                </c:ext>
              </c:extLst>
            </c:dLbl>
            <c:dLbl>
              <c:idx val="3"/>
              <c:layout>
                <c:manualLayout>
                  <c:x val="1.1344884212057146E-2"/>
                  <c:y val="-5.0784845802012681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dirty="0"/>
                      <a:t>+281%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6577968431385743E-2"/>
                      <c:h val="9.896706822684112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4-E2DB-4363-87F4-D432ECF8E769}"/>
                </c:ext>
              </c:extLst>
            </c:dLbl>
            <c:dLbl>
              <c:idx val="4"/>
              <c:layout>
                <c:manualLayout>
                  <c:x val="1.4748349475674124E-2"/>
                  <c:y val="-3.301014977130833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-70%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2DB-4363-87F4-D432ECF8E76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Sheet1!$F$2:$F$6</c:f>
              <c:numCache>
                <c:formatCode>General</c:formatCode>
                <c:ptCount val="5"/>
                <c:pt idx="0">
                  <c:v>3246885</c:v>
                </c:pt>
                <c:pt idx="1">
                  <c:v>1043104</c:v>
                </c:pt>
                <c:pt idx="2">
                  <c:v>114919</c:v>
                </c:pt>
                <c:pt idx="3">
                  <c:v>52047</c:v>
                </c:pt>
                <c:pt idx="4">
                  <c:v>274184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B-4363-87F4-D432ECF8E769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val>
            <c:numRef>
              <c:f>Sheet1!$G$2:$G$6</c:f>
              <c:numCache>
                <c:formatCode>General</c:formatCode>
                <c:ptCount val="5"/>
                <c:pt idx="0">
                  <c:v>2868607</c:v>
                </c:pt>
                <c:pt idx="1">
                  <c:v>957041</c:v>
                </c:pt>
                <c:pt idx="2">
                  <c:v>259034</c:v>
                </c:pt>
                <c:pt idx="3">
                  <c:v>198525</c:v>
                </c:pt>
                <c:pt idx="4">
                  <c:v>82908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D6-4683-97E0-F1D675763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4168384"/>
        <c:axId val="404165640"/>
        <c:extLst/>
      </c:barChart>
      <c:catAx>
        <c:axId val="40416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4165640"/>
        <c:crosses val="autoZero"/>
        <c:auto val="1"/>
        <c:lblAlgn val="ctr"/>
        <c:lblOffset val="100"/>
        <c:noMultiLvlLbl val="0"/>
      </c:catAx>
      <c:valAx>
        <c:axId val="404165640"/>
        <c:scaling>
          <c:orientation val="minMax"/>
          <c:max val="35000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Million</a:t>
                </a:r>
                <a:r>
                  <a:rPr lang="en-US" baseline="0" dirty="0"/>
                  <a:t> US $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"/>
              <c:y val="0.329102490398897"/>
            </c:manualLayout>
          </c:layout>
          <c:overlay val="0"/>
        </c:title>
        <c:numFmt formatCode="&quot;$&quot;#,##0" sourceLinked="0"/>
        <c:majorTickMark val="out"/>
        <c:minorTickMark val="none"/>
        <c:tickLblPos val="nextTo"/>
        <c:crossAx val="404168384"/>
        <c:crosses val="autoZero"/>
        <c:crossBetween val="between"/>
        <c:majorUnit val="50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90333980829488825"/>
          <c:y val="0.3759201870286436"/>
          <c:w val="7.0653258978783551E-2"/>
          <c:h val="0.3523858480629380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Lamb Exports to Mexico</a:t>
            </a:r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93319114497399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4200011012609437"/>
          <c:w val="0.89413549030391648"/>
          <c:h val="0.70367622928252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1882</c:v>
                </c:pt>
                <c:pt idx="1">
                  <c:v>1005</c:v>
                </c:pt>
                <c:pt idx="2">
                  <c:v>917</c:v>
                </c:pt>
                <c:pt idx="3">
                  <c:v>1036</c:v>
                </c:pt>
                <c:pt idx="4">
                  <c:v>662</c:v>
                </c:pt>
                <c:pt idx="5">
                  <c:v>405</c:v>
                </c:pt>
                <c:pt idx="6">
                  <c:v>308</c:v>
                </c:pt>
                <c:pt idx="7">
                  <c:v>430</c:v>
                </c:pt>
                <c:pt idx="8">
                  <c:v>320</c:v>
                </c:pt>
                <c:pt idx="9">
                  <c:v>335</c:v>
                </c:pt>
                <c:pt idx="10">
                  <c:v>112</c:v>
                </c:pt>
                <c:pt idx="11">
                  <c:v>171</c:v>
                </c:pt>
                <c:pt idx="12">
                  <c:v>282</c:v>
                </c:pt>
                <c:pt idx="13">
                  <c:v>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Sheet1!$B$1:$O$1</c15:sqref>
                        </c15:formulaRef>
                      </c:ext>
                    </c:extLst>
                    <c:strCach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FF4-4AF7-A44A-A7293E01F885}"/>
                  </c:ext>
                </c:extLst>
              </c15:ser>
            </c15:filteredBarSeries>
          </c:ext>
        </c:extLst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2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Lamb Exports to Caribbean</a:t>
            </a:r>
            <a:r>
              <a:rPr lang="en-US" baseline="0" dirty="0"/>
              <a:t> + DR</a:t>
            </a:r>
            <a:endParaRPr lang="en-US" dirty="0"/>
          </a:p>
          <a:p>
            <a:pPr>
              <a:defRPr/>
            </a:pPr>
            <a:r>
              <a:rPr lang="en-US" i="1" dirty="0"/>
              <a:t>January - May</a:t>
            </a:r>
          </a:p>
        </c:rich>
      </c:tx>
      <c:layout>
        <c:manualLayout>
          <c:xMode val="edge"/>
          <c:yMode val="edge"/>
          <c:x val="0.3933191144973999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71607935720136E-2"/>
          <c:y val="0.14200011012609437"/>
          <c:w val="0.89413549030391648"/>
          <c:h val="0.703676229282528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Lamb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Sheet1!$B$1:$O$1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Sheet1!$B$2:$O$2</c:f>
              <c:numCache>
                <c:formatCode>General</c:formatCode>
                <c:ptCount val="14"/>
                <c:pt idx="0">
                  <c:v>719</c:v>
                </c:pt>
                <c:pt idx="1">
                  <c:v>1132</c:v>
                </c:pt>
                <c:pt idx="2">
                  <c:v>577</c:v>
                </c:pt>
                <c:pt idx="3">
                  <c:v>272</c:v>
                </c:pt>
                <c:pt idx="4">
                  <c:v>211</c:v>
                </c:pt>
                <c:pt idx="5">
                  <c:v>245</c:v>
                </c:pt>
                <c:pt idx="6">
                  <c:v>236</c:v>
                </c:pt>
                <c:pt idx="7">
                  <c:v>249</c:v>
                </c:pt>
                <c:pt idx="8">
                  <c:v>283</c:v>
                </c:pt>
                <c:pt idx="9">
                  <c:v>388</c:v>
                </c:pt>
                <c:pt idx="10">
                  <c:v>236</c:v>
                </c:pt>
                <c:pt idx="11">
                  <c:v>241</c:v>
                </c:pt>
                <c:pt idx="12">
                  <c:v>440</c:v>
                </c:pt>
                <c:pt idx="13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4-4AF7-A44A-A7293E01F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91823"/>
        <c:axId val="39179223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Sheet1!$B$1:$O$1</c15:sqref>
                        </c15:formulaRef>
                      </c:ext>
                    </c:extLst>
                    <c:strCache>
                      <c:ptCount val="14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FF4-4AF7-A44A-A7293E01F885}"/>
                  </c:ext>
                </c:extLst>
              </c15:ser>
            </c15:filteredBarSeries>
          </c:ext>
        </c:extLst>
      </c:barChart>
      <c:catAx>
        <c:axId val="39179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2239"/>
        <c:crosses val="autoZero"/>
        <c:auto val="1"/>
        <c:lblAlgn val="ctr"/>
        <c:lblOffset val="100"/>
        <c:noMultiLvlLbl val="0"/>
      </c:catAx>
      <c:valAx>
        <c:axId val="391792239"/>
        <c:scaling>
          <c:orientation val="minMax"/>
          <c:max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Metric tons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91823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0.55242</cdr:x>
      <cdr:y>0.25358</cdr:y>
    </cdr:from>
    <cdr:to>
      <cdr:x>0.66778</cdr:x>
      <cdr:y>0.33593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3F4EA8A-AE00-CE1B-00A1-E1B88BF3EE18}"/>
            </a:ext>
          </a:extLst>
        </cdr:cNvPr>
        <cdr:cNvSpPr txBox="1"/>
      </cdr:nvSpPr>
      <cdr:spPr>
        <a:xfrm xmlns:a="http://schemas.openxmlformats.org/drawingml/2006/main">
          <a:off x="4333225" y="1199353"/>
          <a:ext cx="904885" cy="3894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Japan</a:t>
          </a:r>
        </a:p>
      </cdr:txBody>
    </cdr:sp>
  </cdr:relSizeAnchor>
  <cdr:relSizeAnchor xmlns:cdr="http://schemas.openxmlformats.org/drawingml/2006/chartDrawing">
    <cdr:from>
      <cdr:x>0.60821</cdr:x>
      <cdr:y>0.57035</cdr:y>
    </cdr:from>
    <cdr:to>
      <cdr:x>0.73173</cdr:x>
      <cdr:y>0.65486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38479D-B29C-1A93-DEFC-AB18928156FB}"/>
            </a:ext>
          </a:extLst>
        </cdr:cNvPr>
        <cdr:cNvSpPr txBox="1"/>
      </cdr:nvSpPr>
      <cdr:spPr>
        <a:xfrm xmlns:a="http://schemas.openxmlformats.org/drawingml/2006/main">
          <a:off x="4770769" y="2697551"/>
          <a:ext cx="968892" cy="399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Korea</a:t>
          </a:r>
          <a:endParaRPr lang="en-US" sz="16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cdr:txBody>
    </cdr:sp>
  </cdr:relSizeAnchor>
  <cdr:relSizeAnchor xmlns:cdr="http://schemas.openxmlformats.org/drawingml/2006/chartDrawing">
    <cdr:from>
      <cdr:x>0.3808</cdr:x>
      <cdr:y>0.24041</cdr:y>
    </cdr:from>
    <cdr:to>
      <cdr:x>0.5253</cdr:x>
      <cdr:y>0.34334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B8C91CEF-CFB5-FB03-1BE4-5E9ADA25862B}"/>
            </a:ext>
          </a:extLst>
        </cdr:cNvPr>
        <cdr:cNvSpPr txBox="1"/>
      </cdr:nvSpPr>
      <cdr:spPr>
        <a:xfrm xmlns:a="http://schemas.openxmlformats.org/drawingml/2006/main">
          <a:off x="2987003" y="1122616"/>
          <a:ext cx="1133475" cy="480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Others</a:t>
          </a:r>
          <a:endParaRPr lang="en-US" sz="1100" dirty="0">
            <a:solidFill>
              <a:schemeClr val="bg1"/>
            </a:solidFill>
            <a:latin typeface="Segoe UI Semibold" panose="020B0702040204020203" pitchFamily="34" charset="0"/>
            <a:cs typeface="Segoe UI Semibold" panose="020B07020402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0.59637</cdr:x>
      <cdr:y>0.57394</cdr:y>
    </cdr:from>
    <cdr:to>
      <cdr:x>0.79025</cdr:x>
      <cdr:y>0.64947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40768634-A9C4-F489-1230-7EC5AC5331D6}"/>
            </a:ext>
          </a:extLst>
        </cdr:cNvPr>
        <cdr:cNvSpPr txBox="1"/>
      </cdr:nvSpPr>
      <cdr:spPr>
        <a:xfrm xmlns:a="http://schemas.openxmlformats.org/drawingml/2006/main">
          <a:off x="3896779" y="2806670"/>
          <a:ext cx="1266841" cy="369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rPr>
            <a:t>Mexico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BC1B7D-B3D0-4559-8DB2-ADDC7D158D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F5B5F-8F31-4EA5-9669-74537834EC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A6282-89BD-42F8-9052-6E242ADB2AF9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D2F02E-873F-499C-9C1D-05F8BAC699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19105A-9399-4FFF-BB16-588492FE56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36519-EA0F-4A1F-824D-EB96E70C7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87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6D5CA0-C85E-4D54-AC46-A277823BE6D8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02D0A-2796-4F08-AAA0-16EDD6080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68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02D0A-2796-4F08-AAA0-16EDD60802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80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FOR SEP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02D0A-2796-4F08-AAA0-16EDD608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211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02D0A-2796-4F08-AAA0-16EDD60802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769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022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Next markets </a:t>
            </a:r>
          </a:p>
          <a:p>
            <a:r>
              <a:rPr lang="en-US" b="1" dirty="0"/>
              <a:t>ASEAN - $10.13</a:t>
            </a:r>
          </a:p>
          <a:p>
            <a:r>
              <a:rPr lang="en-US" b="1" dirty="0"/>
              <a:t>Mid East - $7.62</a:t>
            </a:r>
          </a:p>
          <a:p>
            <a:r>
              <a:rPr lang="en-US" b="1" dirty="0"/>
              <a:t>EU - $10.89</a:t>
            </a:r>
          </a:p>
          <a:p>
            <a:r>
              <a:rPr lang="en-US" b="1" dirty="0"/>
              <a:t>Caribbean - $10.52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5CAE6F-A6A4-4B70-935E-6B52769821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8728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BA5AE-0614-4B9F-A096-813E4EBAAF2A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6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21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713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625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731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445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178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1580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5CAE6F-A6A4-4B70-935E-6B527698211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4069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186CA-5862-4132-A159-C174C30709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309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2519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697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02D0A-2796-4F08-AAA0-16EDD60802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50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02D0A-2796-4F08-AAA0-16EDD60802A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66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797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for </a:t>
            </a:r>
            <a:r>
              <a:rPr lang="en-US" dirty="0" err="1"/>
              <a:t>sep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7095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Updated for </a:t>
            </a:r>
            <a:r>
              <a:rPr lang="en-US" dirty="0" err="1"/>
              <a:t>sep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795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855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F091B5-C5BA-384D-869F-597D552DCCDB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57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- Blue Be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F8D44A-527E-4BD1-81B3-3779CCC62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52A4F-6CF5-48F9-8345-669265A18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36865" y="2618510"/>
            <a:ext cx="8043949" cy="908078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4C7B-7179-4C6F-99C2-F16EFB94E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6865" y="3526588"/>
            <a:ext cx="7933113" cy="6214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FB61-D607-4274-B2B7-37766AD7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4D4F-853B-4E32-B9CD-C40BAD38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E11A-A6AB-4086-9C6B-C9E2B68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- Blue P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0EA63D-5200-4ED0-933E-18EBBEA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52A4F-6CF5-48F9-8345-669265A18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36865" y="2618510"/>
            <a:ext cx="8043949" cy="908078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4C7B-7179-4C6F-99C2-F16EFB94E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6865" y="3526588"/>
            <a:ext cx="8043949" cy="6214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FB61-D607-4274-B2B7-37766AD7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4D4F-853B-4E32-B9CD-C40BAD38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E11A-A6AB-4086-9C6B-C9E2B68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36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B55A8-1C92-4F20-ADF0-DB7313A94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413164"/>
            <a:ext cx="11182350" cy="4539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5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2C89D2-8B0B-4479-949B-C6A9461746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" y="303618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13164"/>
            <a:ext cx="11125200" cy="4806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03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6F2B32-65F9-435F-B754-0374E8967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54" y="-1"/>
            <a:ext cx="12246753" cy="6888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6748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5756"/>
            <a:ext cx="10515600" cy="4701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38045-4184-458A-8CB3-6D938FD48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611E3-EA7E-4C11-B001-2DFFAE26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0604B-9611-43E3-BE5C-FE933726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5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455ABB-176A-4F9E-843B-F821E60CC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45E3D-F51B-498E-8C27-04E5D12E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4D1123-CF71-4425-A03C-08CF3417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49CD3-9BF9-4C37-9346-15A5804E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32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- Blue Be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F8D44A-527E-4BD1-81B3-3779CCC627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52A4F-6CF5-48F9-8345-669265A18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36865" y="2618510"/>
            <a:ext cx="8043949" cy="908078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4C7B-7179-4C6F-99C2-F16EFB94E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6865" y="3526588"/>
            <a:ext cx="7933113" cy="6214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FB61-D607-4274-B2B7-37766AD7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4D4F-853B-4E32-B9CD-C40BAD38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E11A-A6AB-4086-9C6B-C9E2B68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8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- Blue P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pig&#10;&#10;Description automatically generated with medium confidence">
            <a:extLst>
              <a:ext uri="{FF2B5EF4-FFF2-40B4-BE49-F238E27FC236}">
                <a16:creationId xmlns:a16="http://schemas.microsoft.com/office/drawing/2014/main" id="{90063792-2F16-FB39-8535-FDE39A19E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52A4F-6CF5-48F9-8345-669265A18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36865" y="2618510"/>
            <a:ext cx="8043949" cy="908078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4C7B-7179-4C6F-99C2-F16EFB94E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6865" y="3526588"/>
            <a:ext cx="8043949" cy="6214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FB61-D607-4274-B2B7-37766AD7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4D4F-853B-4E32-B9CD-C40BAD38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E11A-A6AB-4086-9C6B-C9E2B68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8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ection Slide- Lam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lamb with a green background&#10;&#10;Description automatically generated with low confidence">
            <a:extLst>
              <a:ext uri="{FF2B5EF4-FFF2-40B4-BE49-F238E27FC236}">
                <a16:creationId xmlns:a16="http://schemas.microsoft.com/office/drawing/2014/main" id="{41C8453A-B678-4CA2-08D7-C66CE7CD78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46"/>
            <a:ext cx="12191999" cy="69203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452A4F-6CF5-48F9-8345-669265A18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36865" y="2618510"/>
            <a:ext cx="8043949" cy="908078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4C7B-7179-4C6F-99C2-F16EFB94E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6865" y="3526588"/>
            <a:ext cx="8043949" cy="62146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7FB61-D607-4274-B2B7-37766AD72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D4D4F-853B-4E32-B9CD-C40BAD38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9E11A-A6AB-4086-9C6B-C9E2B6863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33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4B55A8-1C92-4F20-ADF0-DB7313A944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413164"/>
            <a:ext cx="11182350" cy="4539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1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2C89D2-8B0B-4479-949B-C6A9461746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" y="303618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13164"/>
            <a:ext cx="11125200" cy="4806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6065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th Map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6F2B32-65F9-435F-B754-0374E8967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54" y="-1"/>
            <a:ext cx="12246753" cy="6888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A08180-DAF9-4D09-AA86-C57F4E5C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96748"/>
            <a:ext cx="10515600" cy="8069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E34BF-29BF-4A76-9DDC-302DDCA8A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5756"/>
            <a:ext cx="10515600" cy="4701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38045-4184-458A-8CB3-6D938FD48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611E3-EA7E-4C11-B001-2DFFAE26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0604B-9611-43E3-BE5C-FE9337269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90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455ABB-176A-4F9E-843B-F821E60CCE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A45E3D-F51B-498E-8C27-04E5D12E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4D1123-CF71-4425-A03C-08CF3417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49CD3-9BF9-4C37-9346-15A5804E6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4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C00AA2-F210-48E5-8D31-9C756DD2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57F54-D897-47E2-B4F8-6595C7D49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794E-9E38-43D7-93F6-1F2F03D7F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4657A-F4B7-4113-B230-DE86BEFE3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C52DF-4F6A-432C-ABBD-5A7991604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0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  <p:sldLayoutId id="2147483650" r:id="rId3"/>
    <p:sldLayoutId id="2147483663" r:id="rId4"/>
    <p:sldLayoutId id="2147483664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C00AA2-F210-48E5-8D31-9C756DD2A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57F54-D897-47E2-B4F8-6595C7D49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0794E-9E38-43D7-93F6-1F2F03D7F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CB0D8-1EB8-4586-BBE1-ABD0BE939173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4657A-F4B7-4113-B230-DE86BEFE3D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C52DF-4F6A-432C-ABBD-5A7991604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239E5-17F0-4DFA-9AFF-54C07FDBB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7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0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6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819588" cy="1109272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U.S. Beef and Variety Meat Exports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5449509"/>
              </p:ext>
            </p:extLst>
          </p:nvPr>
        </p:nvGraphicFramePr>
        <p:xfrm>
          <a:off x="186308" y="1384702"/>
          <a:ext cx="6824091" cy="4663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6418263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Source: USDA/FAS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2A05247-566B-A33C-DE5F-C4B753C91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594434"/>
              </p:ext>
            </p:extLst>
          </p:nvPr>
        </p:nvGraphicFramePr>
        <p:xfrm>
          <a:off x="7220932" y="1852218"/>
          <a:ext cx="4634917" cy="3709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1940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76200" y="1333269"/>
          <a:ext cx="6933915" cy="3534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5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097"/>
            <a:ext cx="9319627" cy="889662"/>
          </a:xfrm>
        </p:spPr>
        <p:txBody>
          <a:bodyPr>
            <a:normAutofit/>
          </a:bodyPr>
          <a:lstStyle/>
          <a:p>
            <a:r>
              <a:rPr lang="en-US" sz="3600" dirty="0"/>
              <a:t>U.S. Beef Plus BVM Export Volume</a:t>
            </a:r>
          </a:p>
        </p:txBody>
      </p:sp>
      <p:sp>
        <p:nvSpPr>
          <p:cNvPr id="1759238" name="Text Box 6"/>
          <p:cNvSpPr txBox="1">
            <a:spLocks noChangeArrowheads="1"/>
          </p:cNvSpPr>
          <p:nvPr/>
        </p:nvSpPr>
        <p:spPr bwMode="auto">
          <a:xfrm>
            <a:off x="7353318" y="941098"/>
            <a:ext cx="451352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2018: 1.353 million mt, +7%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2019: 1.391 million mt, -2.5%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2020: 1.255 million mt, -5%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2021: 1.440 million mt, +15%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2022: 1.474 million mt, +2%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Jan - May 2023: 554,069 mt, -10%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488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Source: USDA/FAS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80821AD-E0C6-F845-3D93-19CA1467B1EA}"/>
              </a:ext>
            </a:extLst>
          </p:cNvPr>
          <p:cNvGraphicFramePr/>
          <p:nvPr/>
        </p:nvGraphicFramePr>
        <p:xfrm>
          <a:off x="7010116" y="3076574"/>
          <a:ext cx="4856730" cy="27283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14541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39" y="77232"/>
            <a:ext cx="10515600" cy="806970"/>
          </a:xfrm>
        </p:spPr>
        <p:txBody>
          <a:bodyPr>
            <a:normAutofit/>
          </a:bodyPr>
          <a:lstStyle/>
          <a:p>
            <a:r>
              <a:rPr lang="en-US" sz="3600" dirty="0"/>
              <a:t>U.S. Beef Plus BVM Export Value</a:t>
            </a:r>
          </a:p>
        </p:txBody>
      </p:sp>
      <p:graphicFrame>
        <p:nvGraphicFramePr>
          <p:cNvPr id="4" name="Content Placeholder 2"/>
          <p:cNvGraphicFramePr>
            <a:graphicFrameLocks noGrp="1"/>
          </p:cNvGraphicFramePr>
          <p:nvPr>
            <p:ph idx="1"/>
          </p:nvPr>
        </p:nvGraphicFramePr>
        <p:xfrm>
          <a:off x="141140" y="1505091"/>
          <a:ext cx="7126435" cy="3705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858616" y="658100"/>
            <a:ext cx="3704626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2018: $8.332 billion, +15%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2019: $8.090 billion, -3%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2020: $7.649 billion, -5%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2021: $10.576 billion, +38%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2022: $11.683 billion, +10.5%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Jan - May 2023: $4.087 billion, -20.5%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519179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Source: USDA/FAS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0F07A28-C6E6-668F-C6FC-6BD8E427977A}"/>
              </a:ext>
            </a:extLst>
          </p:cNvPr>
          <p:cNvGraphicFramePr/>
          <p:nvPr/>
        </p:nvGraphicFramePr>
        <p:xfrm>
          <a:off x="7165372" y="2552040"/>
          <a:ext cx="4885488" cy="3058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1865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0323"/>
            <a:ext cx="6945086" cy="616492"/>
          </a:xfrm>
        </p:spPr>
        <p:txBody>
          <a:bodyPr>
            <a:noAutofit/>
          </a:bodyPr>
          <a:lstStyle/>
          <a:p>
            <a:r>
              <a:rPr lang="en-US" sz="3600" dirty="0"/>
              <a:t>Value of Exports per Fed Head Slaughtered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8953608"/>
              </p:ext>
            </p:extLst>
          </p:nvPr>
        </p:nvGraphicFramePr>
        <p:xfrm>
          <a:off x="752820" y="1325862"/>
          <a:ext cx="11082622" cy="463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858716" y="1905099"/>
            <a:ext cx="3720674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2018: $323, +13%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$310, -4%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$302, -2%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$407, +35%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$447.58, +10%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 – May 2023: $391.66, -19%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6463010"/>
            <a:ext cx="6096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Source: USDA/FAS, USDA/NASS fed slaughter, USMEF</a:t>
            </a:r>
          </a:p>
        </p:txBody>
      </p:sp>
    </p:spTree>
    <p:extLst>
      <p:ext uri="{BB962C8B-B14F-4D97-AF65-F5344CB8AC3E}">
        <p14:creationId xmlns:p14="http://schemas.microsoft.com/office/powerpoint/2010/main" val="2401209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2560D-DF5C-4A5E-BCAA-ED282E4D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437"/>
            <a:ext cx="9410700" cy="1115710"/>
          </a:xfrm>
        </p:spPr>
        <p:txBody>
          <a:bodyPr>
            <a:noAutofit/>
          </a:bodyPr>
          <a:lstStyle/>
          <a:p>
            <a:r>
              <a:rPr lang="en-US" sz="3600" dirty="0"/>
              <a:t>Beef Export Value per Head by Market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0FD009E-8EFA-449C-9BF2-0156415AABA6}"/>
              </a:ext>
            </a:extLst>
          </p:cNvPr>
          <p:cNvGraphicFramePr/>
          <p:nvPr/>
        </p:nvGraphicFramePr>
        <p:xfrm>
          <a:off x="2173995" y="1254370"/>
          <a:ext cx="7844010" cy="472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106F68C-C922-49C2-A909-719B974830DC}"/>
              </a:ext>
            </a:extLst>
          </p:cNvPr>
          <p:cNvSpPr txBox="1"/>
          <p:nvPr/>
        </p:nvSpPr>
        <p:spPr>
          <a:xfrm>
            <a:off x="221035" y="2383698"/>
            <a:ext cx="3605493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January – May 2023 value per head of fed cattle slaughtered = $391.66, -19%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8B944A-84F8-4483-9BC5-6B7B944CF55C}"/>
              </a:ext>
            </a:extLst>
          </p:cNvPr>
          <p:cNvSpPr txBox="1"/>
          <p:nvPr/>
        </p:nvSpPr>
        <p:spPr>
          <a:xfrm>
            <a:off x="-1" y="6463011"/>
            <a:ext cx="6213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Source: USDA/FAS, USDA/NASS fed slaughter, USMEF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857A3-6F48-0D4B-A841-D4AF9AB7F38F}"/>
              </a:ext>
            </a:extLst>
          </p:cNvPr>
          <p:cNvSpPr txBox="1"/>
          <p:nvPr/>
        </p:nvSpPr>
        <p:spPr>
          <a:xfrm>
            <a:off x="5381705" y="4817181"/>
            <a:ext cx="1327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China/HK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1D38E-1FF0-ED0F-7A23-3A3D00DE9EFB}"/>
              </a:ext>
            </a:extLst>
          </p:cNvPr>
          <p:cNvSpPr txBox="1"/>
          <p:nvPr/>
        </p:nvSpPr>
        <p:spPr>
          <a:xfrm>
            <a:off x="4383619" y="4228942"/>
            <a:ext cx="1133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Mexico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89CA44-0317-0095-E732-5109E2D8627A}"/>
              </a:ext>
            </a:extLst>
          </p:cNvPr>
          <p:cNvSpPr txBox="1"/>
          <p:nvPr/>
        </p:nvSpPr>
        <p:spPr>
          <a:xfrm>
            <a:off x="4132296" y="3434523"/>
            <a:ext cx="96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Canada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C024EF-CCA9-2E26-B128-CBA75C3A5799}"/>
              </a:ext>
            </a:extLst>
          </p:cNvPr>
          <p:cNvSpPr txBox="1"/>
          <p:nvPr/>
        </p:nvSpPr>
        <p:spPr>
          <a:xfrm>
            <a:off x="4298984" y="2843209"/>
            <a:ext cx="1590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Taiwan</a:t>
            </a:r>
          </a:p>
        </p:txBody>
      </p:sp>
    </p:spTree>
    <p:extLst>
      <p:ext uri="{BB962C8B-B14F-4D97-AF65-F5344CB8AC3E}">
        <p14:creationId xmlns:p14="http://schemas.microsoft.com/office/powerpoint/2010/main" val="57447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371599120"/>
              </p:ext>
            </p:extLst>
          </p:nvPr>
        </p:nvGraphicFramePr>
        <p:xfrm>
          <a:off x="637310" y="1420592"/>
          <a:ext cx="11008350" cy="4550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60260" name="Text Box 4"/>
          <p:cNvSpPr txBox="1">
            <a:spLocks noChangeArrowheads="1"/>
          </p:cNvSpPr>
          <p:nvPr/>
        </p:nvSpPr>
        <p:spPr bwMode="auto">
          <a:xfrm>
            <a:off x="0" y="6072470"/>
            <a:ext cx="119142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zh-TW" sz="1600" kern="0" dirty="0">
                <a:solidFill>
                  <a:prstClr val="white"/>
                </a:solidFill>
                <a:latin typeface="Segoe UI Semibold"/>
                <a:ea typeface="PMingLiU" pitchFamily="18" charset="-120"/>
                <a:cs typeface="Arial" charset="0"/>
              </a:rPr>
              <a:t>Source: USDA/FAS and USMEF, 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1600" kern="0" dirty="0">
                <a:solidFill>
                  <a:prstClr val="white"/>
                </a:solidFill>
                <a:latin typeface="Segoe UI Semibold"/>
                <a:ea typeface="PMingLiU" pitchFamily="18" charset="-120"/>
                <a:cs typeface="Arial" charset="0"/>
              </a:rPr>
              <a:t>Jan – May 2023 percent of production exported at 14.4% compared to 15.4% for Jan - May 2022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22BEBCB-A6B9-4174-96FB-64D25715F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70513"/>
          </a:xfrm>
        </p:spPr>
        <p:txBody>
          <a:bodyPr>
            <a:noAutofit/>
          </a:bodyPr>
          <a:lstStyle/>
          <a:p>
            <a:br>
              <a:rPr lang="en-US" altLang="zh-TW" sz="4000" kern="0" dirty="0">
                <a:ea typeface="PMingLiU" pitchFamily="18" charset="-120"/>
                <a:cs typeface="Arial" panose="020B0604020202020204" pitchFamily="34" charset="0"/>
              </a:rPr>
            </a:br>
            <a:r>
              <a:rPr lang="en-US" altLang="zh-TW" sz="4000" kern="0" dirty="0">
                <a:ea typeface="PMingLiU" pitchFamily="18" charset="-120"/>
                <a:cs typeface="Arial" panose="020B0604020202020204" pitchFamily="34" charset="0"/>
              </a:rPr>
              <a:t>Percent of Beef &amp; BVM Production Exported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6240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4000"/>
            <a:ext cx="12191999" cy="88764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U.S. Beef and Variety Meat Export Volume to Top Markets</a:t>
            </a:r>
            <a:br>
              <a:rPr lang="en-US" sz="3600" dirty="0">
                <a:latin typeface="+mj-lt"/>
              </a:rPr>
            </a:br>
            <a:endParaRPr lang="en-US" sz="2000" i="1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18655" y="1413857"/>
          <a:ext cx="11208327" cy="4802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35958" y="1413857"/>
            <a:ext cx="267575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2019: 530,088 mt, -3%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2020: 512,596 mt, -3%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2021: 587,838 mt, +15%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2022: 613,266 mt, +4%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2023: 554,069 mt, -10%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711604-DBF7-4C2C-B941-4EEE645E6A8B}"/>
              </a:ext>
            </a:extLst>
          </p:cNvPr>
          <p:cNvSpPr txBox="1"/>
          <p:nvPr/>
        </p:nvSpPr>
        <p:spPr>
          <a:xfrm>
            <a:off x="111596" y="6488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Source: USDA/FAS &amp; USMEF </a:t>
            </a:r>
          </a:p>
        </p:txBody>
      </p:sp>
    </p:spTree>
    <p:extLst>
      <p:ext uri="{BB962C8B-B14F-4D97-AF65-F5344CB8AC3E}">
        <p14:creationId xmlns:p14="http://schemas.microsoft.com/office/powerpoint/2010/main" val="1431136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54000"/>
            <a:ext cx="12011890" cy="88764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U.S. Beef and Variety Meat Export Value to Top Markets</a:t>
            </a:r>
            <a:br>
              <a:rPr lang="en-US" sz="3600" dirty="0">
                <a:latin typeface="+mj-lt"/>
              </a:rPr>
            </a:br>
            <a:endParaRPr lang="en-US" sz="2000" i="1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872655"/>
              </p:ext>
            </p:extLst>
          </p:nvPr>
        </p:nvGraphicFramePr>
        <p:xfrm>
          <a:off x="512618" y="1288473"/>
          <a:ext cx="11194473" cy="500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96" y="6488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 &amp; USMEF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38690" y="1537553"/>
            <a:ext cx="2948342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2019: $3.304 billion, 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2020: $3.137 billion, -5%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2021: $3.837 billion, +22%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2022: $5.141 billion, +34%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2023: $4.087 billion, -21%</a:t>
            </a:r>
          </a:p>
        </p:txBody>
      </p:sp>
    </p:spTree>
    <p:extLst>
      <p:ext uri="{BB962C8B-B14F-4D97-AF65-F5344CB8AC3E}">
        <p14:creationId xmlns:p14="http://schemas.microsoft.com/office/powerpoint/2010/main" val="470118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875818" cy="1091866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U.S. Pork &amp; Variety Meat Exports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640621"/>
              </p:ext>
            </p:extLst>
          </p:nvPr>
        </p:nvGraphicFramePr>
        <p:xfrm>
          <a:off x="75335" y="1202435"/>
          <a:ext cx="7592290" cy="481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4C5C920-2DF2-5194-9B00-81A5DAA5A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9884699"/>
              </p:ext>
            </p:extLst>
          </p:nvPr>
        </p:nvGraphicFramePr>
        <p:xfrm>
          <a:off x="7806363" y="1866899"/>
          <a:ext cx="4310301" cy="3599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6985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</p:nvPr>
        </p:nvGraphicFramePr>
        <p:xfrm>
          <a:off x="52207" y="1387475"/>
          <a:ext cx="7348718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5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29103" cy="1112362"/>
          </a:xfrm>
        </p:spPr>
        <p:txBody>
          <a:bodyPr>
            <a:normAutofit/>
          </a:bodyPr>
          <a:lstStyle/>
          <a:p>
            <a:r>
              <a:rPr lang="en-US" sz="3600" dirty="0"/>
              <a:t>U.S. Pork Plus PVM Export Volume</a:t>
            </a:r>
            <a:endParaRPr lang="en-US" sz="2800" dirty="0"/>
          </a:p>
        </p:txBody>
      </p:sp>
      <p:sp>
        <p:nvSpPr>
          <p:cNvPr id="1759238" name="Text Box 6"/>
          <p:cNvSpPr txBox="1">
            <a:spLocks noChangeArrowheads="1"/>
          </p:cNvSpPr>
          <p:nvPr/>
        </p:nvSpPr>
        <p:spPr bwMode="auto">
          <a:xfrm>
            <a:off x="7813497" y="602645"/>
            <a:ext cx="405639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2018: 2.437 million mt, -0.5%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2019: 2.672 million mt, +10%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2020: 2.977 million mt, +11%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2021: 2.922 million mt, -2%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2022: 2.672 million mt, -8.5%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6272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Jan – May 2023: 1.222 million mt, +14.5%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7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Source: USDA/FAS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123EEDF-0B93-3ECC-0716-BBCE4A94455A}"/>
              </a:ext>
            </a:extLst>
          </p:cNvPr>
          <p:cNvGraphicFramePr/>
          <p:nvPr/>
        </p:nvGraphicFramePr>
        <p:xfrm>
          <a:off x="7516967" y="2477076"/>
          <a:ext cx="4352925" cy="315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990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182398" cy="1112363"/>
          </a:xfrm>
        </p:spPr>
        <p:txBody>
          <a:bodyPr>
            <a:normAutofit/>
          </a:bodyPr>
          <a:lstStyle/>
          <a:p>
            <a:r>
              <a:rPr lang="en-US" sz="3600" dirty="0"/>
              <a:t>U.S. Pork Plus PVM Export Value</a:t>
            </a:r>
            <a:endParaRPr lang="en-US" sz="4000" dirty="0"/>
          </a:p>
        </p:txBody>
      </p:sp>
      <p:graphicFrame>
        <p:nvGraphicFramePr>
          <p:cNvPr id="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0637822"/>
              </p:ext>
            </p:extLst>
          </p:nvPr>
        </p:nvGraphicFramePr>
        <p:xfrm>
          <a:off x="161926" y="1276350"/>
          <a:ext cx="7162799" cy="445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08125" y="371797"/>
            <a:ext cx="421695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2018: $6.392 billion, -1%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$6.952 billion, +9%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$7.715 billion, +11%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$8.107 billion, +5%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$7.677 billion, -5%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 – May 2023: $3.355 billion, +13%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488667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20FFF7E-4A5F-F445-CC80-8F0E73CBF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757172"/>
              </p:ext>
            </p:extLst>
          </p:nvPr>
        </p:nvGraphicFramePr>
        <p:xfrm>
          <a:off x="7357708" y="2067032"/>
          <a:ext cx="4672366" cy="3347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28750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403"/>
            <a:ext cx="10190922" cy="846714"/>
          </a:xfrm>
        </p:spPr>
        <p:txBody>
          <a:bodyPr>
            <a:noAutofit/>
          </a:bodyPr>
          <a:lstStyle/>
          <a:p>
            <a:r>
              <a:rPr lang="en-US" sz="3600" dirty="0"/>
              <a:t>Value of Exports per Hog Slaughtered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823351"/>
              </p:ext>
            </p:extLst>
          </p:nvPr>
        </p:nvGraphicFramePr>
        <p:xfrm>
          <a:off x="691031" y="1556613"/>
          <a:ext cx="10500844" cy="4468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406042" y="1725752"/>
            <a:ext cx="2946883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2018: $51.37, -4%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$53.51, +4%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$58.65, +10%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$62.86, +7%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$61.26, -2.5%</a:t>
            </a:r>
          </a:p>
          <a:p>
            <a:pPr eaLnBrk="1" hangingPunct="1">
              <a:defRPr/>
            </a:pPr>
            <a:r>
              <a:rPr lang="en-US" sz="1600" b="1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 - May 2023: $63.39, +10%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-1" y="6488668"/>
            <a:ext cx="76892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ea typeface="MS PGothic" pitchFamily="34" charset="-128"/>
                <a:cs typeface="Segoe UI Semibold" panose="020B0702040204020203" pitchFamily="34" charset="0"/>
              </a:rPr>
              <a:t>Source: USDA/FAS, USDA/NASS Commercial Hog Slaughter, USMEF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500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2560D-DF5C-4A5E-BCAA-ED282E4DD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2515"/>
            <a:ext cx="10515600" cy="80697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Pork Export Value Per Head by Market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D04DC8C-1A3D-4A47-9880-AF60918355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008427"/>
              </p:ext>
            </p:extLst>
          </p:nvPr>
        </p:nvGraphicFramePr>
        <p:xfrm>
          <a:off x="2828924" y="1283986"/>
          <a:ext cx="6534151" cy="489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157F3A9-E10F-433F-B65C-47FA6AD95990}"/>
              </a:ext>
            </a:extLst>
          </p:cNvPr>
          <p:cNvSpPr txBox="1"/>
          <p:nvPr/>
        </p:nvSpPr>
        <p:spPr>
          <a:xfrm>
            <a:off x="270392" y="2447660"/>
            <a:ext cx="340549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January – May 2023 value per market hog slaughtered = $63.39, +10%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B5440DA8-773F-401F-8A8C-C1067A9F0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488668"/>
            <a:ext cx="76892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Segoe UI Semibold" panose="020B0702040204020203" pitchFamily="34" charset="0"/>
                <a:ea typeface="MS PGothic" pitchFamily="34" charset="-128"/>
                <a:cs typeface="Segoe UI Semibold" panose="020B0702040204020203" pitchFamily="34" charset="0"/>
              </a:rPr>
              <a:t>Source: USDA/FAS, USDA/NASS Commercial Hog Slaughter, USMEF</a:t>
            </a:r>
            <a:endParaRPr lang="en-US" dirty="0">
              <a:solidFill>
                <a:prstClr val="whit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8693-5258-A96B-A315-2303B9D1406E}"/>
              </a:ext>
            </a:extLst>
          </p:cNvPr>
          <p:cNvSpPr txBox="1"/>
          <p:nvPr/>
        </p:nvSpPr>
        <p:spPr>
          <a:xfrm>
            <a:off x="6391274" y="2594994"/>
            <a:ext cx="126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Japan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82E7F-E42A-D77F-345B-EAF33FBA51D5}"/>
              </a:ext>
            </a:extLst>
          </p:cNvPr>
          <p:cNvSpPr txBox="1"/>
          <p:nvPr/>
        </p:nvSpPr>
        <p:spPr>
          <a:xfrm>
            <a:off x="5133974" y="4807739"/>
            <a:ext cx="12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China/HK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E46165-6B87-4F94-73A8-FE74CD336541}"/>
              </a:ext>
            </a:extLst>
          </p:cNvPr>
          <p:cNvSpPr txBox="1"/>
          <p:nvPr/>
        </p:nvSpPr>
        <p:spPr>
          <a:xfrm>
            <a:off x="4252912" y="4281156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Canada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923C1-3BE2-113A-CE27-5562FA446386}"/>
              </a:ext>
            </a:extLst>
          </p:cNvPr>
          <p:cNvSpPr txBox="1"/>
          <p:nvPr/>
        </p:nvSpPr>
        <p:spPr>
          <a:xfrm>
            <a:off x="4152900" y="3476862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Korea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ED83B4-1750-087F-C9B8-4261FA521D62}"/>
              </a:ext>
            </a:extLst>
          </p:cNvPr>
          <p:cNvSpPr txBox="1"/>
          <p:nvPr/>
        </p:nvSpPr>
        <p:spPr>
          <a:xfrm>
            <a:off x="4843462" y="2628232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Others</a:t>
            </a:r>
          </a:p>
        </p:txBody>
      </p:sp>
    </p:spTree>
    <p:extLst>
      <p:ext uri="{BB962C8B-B14F-4D97-AF65-F5344CB8AC3E}">
        <p14:creationId xmlns:p14="http://schemas.microsoft.com/office/powerpoint/2010/main" val="240380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532326"/>
              </p:ext>
            </p:extLst>
          </p:nvPr>
        </p:nvGraphicFramePr>
        <p:xfrm>
          <a:off x="146349" y="1302039"/>
          <a:ext cx="11706345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831BE8-FCB8-448E-AE5D-4996F8E80ABD}"/>
              </a:ext>
            </a:extLst>
          </p:cNvPr>
          <p:cNvSpPr txBox="1"/>
          <p:nvPr/>
        </p:nvSpPr>
        <p:spPr>
          <a:xfrm>
            <a:off x="0" y="6091747"/>
            <a:ext cx="11223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600" kern="0" dirty="0">
                <a:solidFill>
                  <a:prstClr val="white"/>
                </a:solidFill>
                <a:latin typeface="Segoe UI Semibold"/>
              </a:rPr>
              <a:t>Source: USDA/FAS &amp; USMEF, </a:t>
            </a:r>
          </a:p>
          <a:p>
            <a:pPr>
              <a:defRPr/>
            </a:pPr>
            <a:r>
              <a:rPr lang="en-US" sz="1600" kern="0" dirty="0">
                <a:solidFill>
                  <a:prstClr val="white"/>
                </a:solidFill>
                <a:latin typeface="Segoe UI Semibold"/>
              </a:rPr>
              <a:t>Jan - May 2023 percent of production exported at 29.6% compared to 26.3% for Jan - May 2022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BEFA59-04FB-1B65-2406-099955677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20550" cy="977900"/>
          </a:xfrm>
        </p:spPr>
        <p:txBody>
          <a:bodyPr>
            <a:noAutofit/>
          </a:bodyPr>
          <a:lstStyle/>
          <a:p>
            <a:br>
              <a:rPr lang="en-US" altLang="zh-TW" sz="3600" b="1" kern="0" dirty="0">
                <a:latin typeface="Segoe UI Semibold"/>
                <a:ea typeface="PMingLiU" pitchFamily="18" charset="-120"/>
                <a:cs typeface="Arial" panose="020B0604020202020204" pitchFamily="34" charset="0"/>
              </a:rPr>
            </a:br>
            <a:r>
              <a:rPr lang="en-US" altLang="zh-TW" sz="4000" kern="0" dirty="0">
                <a:ea typeface="PMingLiU" pitchFamily="18" charset="-120"/>
                <a:cs typeface="Arial" panose="020B0604020202020204" pitchFamily="34" charset="0"/>
              </a:rPr>
              <a:t>Percent of Pork &amp; PVM Production Exported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29022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U.S. Pork &amp; Variety Meat Exports to Top Markets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134077"/>
              </p:ext>
            </p:extLst>
          </p:nvPr>
        </p:nvGraphicFramePr>
        <p:xfrm>
          <a:off x="171449" y="1283368"/>
          <a:ext cx="11549496" cy="4892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642280" y="1484308"/>
            <a:ext cx="3225869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1.035 million mt, -4%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1.346 million mt, +30%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1.336 million mt, -1%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1.067 million mt, -20%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2023: 1.222 million mt, +14%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4D28E-4558-4AA5-8479-B8E1493DADAD}"/>
              </a:ext>
            </a:extLst>
          </p:cNvPr>
          <p:cNvSpPr txBox="1"/>
          <p:nvPr/>
        </p:nvSpPr>
        <p:spPr>
          <a:xfrm>
            <a:off x="0" y="6490371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 &amp; USMEF</a:t>
            </a:r>
          </a:p>
        </p:txBody>
      </p:sp>
    </p:spTree>
    <p:extLst>
      <p:ext uri="{BB962C8B-B14F-4D97-AF65-F5344CB8AC3E}">
        <p14:creationId xmlns:p14="http://schemas.microsoft.com/office/powerpoint/2010/main" val="131003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54000"/>
            <a:ext cx="12011890" cy="88764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U.S. Pork and Variety Meat Export Value to Top Markets</a:t>
            </a:r>
            <a:br>
              <a:rPr lang="en-US" sz="3600" dirty="0">
                <a:latin typeface="+mj-lt"/>
              </a:rPr>
            </a:br>
            <a:endParaRPr lang="en-US" sz="2000" i="1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832504"/>
              </p:ext>
            </p:extLst>
          </p:nvPr>
        </p:nvGraphicFramePr>
        <p:xfrm>
          <a:off x="512618" y="1256668"/>
          <a:ext cx="11194473" cy="500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96" y="64886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Source: USDA/FAS &amp; USMEF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5DE709-7FD6-4C84-906A-C08DE8995FF6}"/>
              </a:ext>
            </a:extLst>
          </p:cNvPr>
          <p:cNvSpPr txBox="1"/>
          <p:nvPr/>
        </p:nvSpPr>
        <p:spPr>
          <a:xfrm>
            <a:off x="8567617" y="1501953"/>
            <a:ext cx="294337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2019: $2.574 billion, -10%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2020: $3.533 billion,+37%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2021: $3.629 billion, +3%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2022: $2.968 billion, -18%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2023: $3.355 billion, +13%</a:t>
            </a:r>
          </a:p>
        </p:txBody>
      </p:sp>
    </p:spTree>
    <p:extLst>
      <p:ext uri="{BB962C8B-B14F-4D97-AF65-F5344CB8AC3E}">
        <p14:creationId xmlns:p14="http://schemas.microsoft.com/office/powerpoint/2010/main" val="1997911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CD8EA6-C6BB-EDB1-9779-1843A68261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U.S. Pork Export Details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0AA603-09EF-99F2-6408-467062C52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20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66151"/>
            <a:ext cx="11849098" cy="806970"/>
          </a:xfrm>
        </p:spPr>
        <p:txBody>
          <a:bodyPr>
            <a:noAutofit/>
          </a:bodyPr>
          <a:lstStyle/>
          <a:p>
            <a:r>
              <a:rPr lang="en-US" sz="2800" dirty="0"/>
              <a:t>January - May 2023 U.S. pork/</a:t>
            </a:r>
            <a:r>
              <a:rPr lang="en-US" sz="2800" dirty="0" err="1"/>
              <a:t>pvm</a:t>
            </a:r>
            <a:r>
              <a:rPr lang="en-US" sz="2800" dirty="0"/>
              <a:t> exports to the world totaled 1.222 million MT, up 15% from last year; exports to markets other than China/HK were 992,752 MT, up 12%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9641522"/>
              </p:ext>
            </p:extLst>
          </p:nvPr>
        </p:nvGraphicFramePr>
        <p:xfrm>
          <a:off x="171450" y="1412875"/>
          <a:ext cx="5924549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53EEBA56-1AA1-44BB-86A5-19A7E2EDB3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786327"/>
              </p:ext>
            </p:extLst>
          </p:nvPr>
        </p:nvGraphicFramePr>
        <p:xfrm>
          <a:off x="6095999" y="1311965"/>
          <a:ext cx="5924549" cy="4641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36979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93669"/>
            <a:ext cx="11182349" cy="814503"/>
          </a:xfrm>
        </p:spPr>
        <p:txBody>
          <a:bodyPr>
            <a:noAutofit/>
          </a:bodyPr>
          <a:lstStyle/>
          <a:p>
            <a:r>
              <a:rPr lang="en-US" sz="2800" dirty="0"/>
              <a:t>Jan – May 2023 pork/</a:t>
            </a:r>
            <a:r>
              <a:rPr lang="en-US" sz="2800" dirty="0" err="1"/>
              <a:t>pvm</a:t>
            </a:r>
            <a:r>
              <a:rPr lang="en-US" sz="2800" dirty="0"/>
              <a:t> exports to Mexico totaled 447,081 MT, up 13%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4045571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812210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933326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China totaled 225,920 MT, up 28%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087885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810943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282118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– May 2023 pork/</a:t>
            </a:r>
            <a:r>
              <a:rPr lang="en-US" sz="2800" dirty="0" err="1"/>
              <a:t>pvm</a:t>
            </a:r>
            <a:r>
              <a:rPr lang="en-US" sz="2800" dirty="0"/>
              <a:t> exports to Hong Kong totaled 3,169 MT, down 4%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1944745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702802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1029950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China/Hong Kong totaled 229,089 MT, up 28%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51660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096597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942753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Japan totaled 154,849 MT, down 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908854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854783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120085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South Korea totaled 87,577 MT, up 15%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8183865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630619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655047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Central America totaled 51,520 MT, up 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500898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35123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778453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the Dominican Republic totaled 50,301 MT, up 39%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5452730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879175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163883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the Caribbean totaled 8,055 MT, up 16%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1186955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589065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231809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the Canada totaled 85,991 MT, up 10%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5710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401544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989455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the ASEAN region totaled 27,202 MT, up 52%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436306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902067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754324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South America totaled 41,273 MT, down 10%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82351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262168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1277600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Colombia totaled 33,755 MT, down 17%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8026463"/>
              </p:ext>
            </p:extLst>
          </p:nvPr>
        </p:nvGraphicFramePr>
        <p:xfrm>
          <a:off x="171450" y="1510965"/>
          <a:ext cx="11119402" cy="444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2672117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735362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Taiwan totaled 6,513 MT, up 417%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62685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2649886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272691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pork/</a:t>
            </a:r>
            <a:r>
              <a:rPr lang="en-US" sz="2800" dirty="0" err="1"/>
              <a:t>pvm</a:t>
            </a:r>
            <a:r>
              <a:rPr lang="en-US" sz="2800" dirty="0"/>
              <a:t> exports to Australia totaled 25,666 MT, up 69%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768057"/>
              </p:ext>
            </p:extLst>
          </p:nvPr>
        </p:nvGraphicFramePr>
        <p:xfrm>
          <a:off x="171450" y="1462836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296948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9587B9-431B-F8A7-C061-A73B866015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U.S. Beef Export Details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24557F2-3ACA-BEA1-C7A1-AA589105C4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33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29206"/>
            <a:ext cx="11577205" cy="806970"/>
          </a:xfrm>
        </p:spPr>
        <p:txBody>
          <a:bodyPr>
            <a:noAutofit/>
          </a:bodyPr>
          <a:lstStyle/>
          <a:p>
            <a:r>
              <a:rPr lang="en-US" sz="2800" dirty="0"/>
              <a:t>January - May 2023 U.S. beef/</a:t>
            </a:r>
            <a:r>
              <a:rPr lang="en-US" sz="2800" dirty="0" err="1"/>
              <a:t>bvm</a:t>
            </a:r>
            <a:r>
              <a:rPr lang="en-US" sz="2800" dirty="0"/>
              <a:t> exports to the world totaled 554,069 MT, down 10% from last year; exports to markets other than China/HK were 455,398 MT, down 9%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778574"/>
              </p:ext>
            </p:extLst>
          </p:nvPr>
        </p:nvGraphicFramePr>
        <p:xfrm>
          <a:off x="171449" y="1393825"/>
          <a:ext cx="5648905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09FB7375-CE3C-464E-80BA-21D2CFA573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202816"/>
              </p:ext>
            </p:extLst>
          </p:nvPr>
        </p:nvGraphicFramePr>
        <p:xfrm>
          <a:off x="5715001" y="1393825"/>
          <a:ext cx="63055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59802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655047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South Korea totaled 112,365 MT, down 11%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53141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65767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952879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Japan totaled 108,359 MT, down 15%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068476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779201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918742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China totaled 82,703 MT, down 16%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3593946"/>
              </p:ext>
            </p:extLst>
          </p:nvPr>
        </p:nvGraphicFramePr>
        <p:xfrm>
          <a:off x="1101806" y="1403252"/>
          <a:ext cx="9988385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069893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963330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Hong Kong totaled 15,968 MT, up 30%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00316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5048112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837926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China/Hong Kong totaled 98,671 MT, down 11%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683332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903577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062607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Taiwan totaled 26,481 MT, down 16%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586612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82769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459444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Central America totaled 8,413 MT, down 10%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122113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694403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546826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South America totaled 8,005 MT, down 27%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035216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3113940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135759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Colombia totaled 2,467 MT, down 42%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195835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924414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827477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the ASEAN region totaled 17,987 MT, down 29%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60458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42587429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308189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Indonesia totaled 7,445 MT, down 30%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001009"/>
              </p:ext>
            </p:extLst>
          </p:nvPr>
        </p:nvGraphicFramePr>
        <p:xfrm>
          <a:off x="171449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1636698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768001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the Philippines totaled 6,074 MT, down 26%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476712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8090292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1120084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Mexico totaled 82,166 MT, up 13%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990225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1067407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1008741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Canada totaled 41,799 MT, down 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197233"/>
              </p:ext>
            </p:extLst>
          </p:nvPr>
        </p:nvGraphicFramePr>
        <p:xfrm>
          <a:off x="96036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0867921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303097"/>
            <a:ext cx="10560994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the Middle East totaled 17,974 MT, down 40%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858698"/>
              </p:ext>
            </p:extLst>
          </p:nvPr>
        </p:nvGraphicFramePr>
        <p:xfrm>
          <a:off x="171449" y="1383374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8547264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1" y="303097"/>
            <a:ext cx="11015580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Europe totaled 8,993 MT, up 12%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423729"/>
              </p:ext>
            </p:extLst>
          </p:nvPr>
        </p:nvGraphicFramePr>
        <p:xfrm>
          <a:off x="171451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9763707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8" y="303097"/>
            <a:ext cx="11538097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the Dominican Republic totaled 4,154 MT, up 7%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1433735"/>
              </p:ext>
            </p:extLst>
          </p:nvPr>
        </p:nvGraphicFramePr>
        <p:xfrm>
          <a:off x="171449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16562196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264022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the Caribbean totaled 7,499 MT, down 2%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885937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36184364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303097"/>
            <a:ext cx="10886192" cy="806970"/>
          </a:xfrm>
        </p:spPr>
        <p:txBody>
          <a:bodyPr>
            <a:noAutofit/>
          </a:bodyPr>
          <a:lstStyle/>
          <a:p>
            <a:r>
              <a:rPr lang="en-US" sz="2800" dirty="0"/>
              <a:t>Jan - May 2023 beef/</a:t>
            </a:r>
            <a:r>
              <a:rPr lang="en-US" sz="2800" dirty="0" err="1"/>
              <a:t>bvm</a:t>
            </a:r>
            <a:r>
              <a:rPr lang="en-US" sz="2800" dirty="0"/>
              <a:t> exports to Africa totaled 10,444 MT, up 68%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4862233"/>
              </p:ext>
            </p:extLst>
          </p:nvPr>
        </p:nvGraphicFramePr>
        <p:xfrm>
          <a:off x="171450" y="1393825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238124" y="6452116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</p:spTree>
    <p:extLst>
      <p:ext uri="{BB962C8B-B14F-4D97-AF65-F5344CB8AC3E}">
        <p14:creationId xmlns:p14="http://schemas.microsoft.com/office/powerpoint/2010/main" val="25944103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F3D2B-AB78-3CE6-8006-BC1944E539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U.S. Lamb Export Details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018F7-2E2A-4842-F4DF-9442C3509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0434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875818" cy="1091866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U.S. Lamb Exports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3606407"/>
              </p:ext>
            </p:extLst>
          </p:nvPr>
        </p:nvGraphicFramePr>
        <p:xfrm>
          <a:off x="75336" y="1207660"/>
          <a:ext cx="7592290" cy="4817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6025025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4C5C920-2DF2-5194-9B00-81A5DAA5A6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55773"/>
              </p:ext>
            </p:extLst>
          </p:nvPr>
        </p:nvGraphicFramePr>
        <p:xfrm>
          <a:off x="7806363" y="1866899"/>
          <a:ext cx="4310301" cy="3599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061379A-A39F-F5D9-9CFA-61CB20A5CC61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13165843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476196"/>
              </p:ext>
            </p:extLst>
          </p:nvPr>
        </p:nvGraphicFramePr>
        <p:xfrm>
          <a:off x="52207" y="1387475"/>
          <a:ext cx="7348718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59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29103" cy="1112362"/>
          </a:xfrm>
        </p:spPr>
        <p:txBody>
          <a:bodyPr>
            <a:normAutofit/>
          </a:bodyPr>
          <a:lstStyle/>
          <a:p>
            <a:r>
              <a:rPr lang="en-US" sz="3600" dirty="0"/>
              <a:t>U.S. Lamb Export Volume</a:t>
            </a:r>
            <a:endParaRPr lang="en-US" sz="2800" dirty="0"/>
          </a:p>
        </p:txBody>
      </p:sp>
      <p:sp>
        <p:nvSpPr>
          <p:cNvPr id="1759238" name="Text Box 6"/>
          <p:cNvSpPr txBox="1">
            <a:spLocks noChangeArrowheads="1"/>
          </p:cNvSpPr>
          <p:nvPr/>
        </p:nvSpPr>
        <p:spPr bwMode="auto">
          <a:xfrm>
            <a:off x="8084904" y="602645"/>
            <a:ext cx="3217049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2018: 2,386 mt, -1% 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2,284 mt, -4%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1,285 mt, -44%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1,398 mt, +9%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2,225 mt, +59%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 - May 2023: 958 mt, +9%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01954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123EEDF-0B93-3ECC-0716-BBCE4A9445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3529834"/>
              </p:ext>
            </p:extLst>
          </p:nvPr>
        </p:nvGraphicFramePr>
        <p:xfrm>
          <a:off x="7516965" y="2477076"/>
          <a:ext cx="4352925" cy="3155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6C3A34D-3B27-6BBB-9729-D7364ECB1F8E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10126723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182398" cy="1112363"/>
          </a:xfrm>
        </p:spPr>
        <p:txBody>
          <a:bodyPr>
            <a:normAutofit/>
          </a:bodyPr>
          <a:lstStyle/>
          <a:p>
            <a:r>
              <a:rPr lang="en-US" sz="3600" dirty="0"/>
              <a:t>U.S. Lamb Export Value</a:t>
            </a:r>
            <a:endParaRPr lang="en-US" sz="4000" dirty="0"/>
          </a:p>
        </p:txBody>
      </p:sp>
      <p:graphicFrame>
        <p:nvGraphicFramePr>
          <p:cNvPr id="4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604586"/>
              </p:ext>
            </p:extLst>
          </p:nvPr>
        </p:nvGraphicFramePr>
        <p:xfrm>
          <a:off x="161926" y="1276350"/>
          <a:ext cx="7162799" cy="4457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08124" y="371797"/>
            <a:ext cx="3767012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2018: $13.6 million, -4%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$13.9 million, +2%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$7.1 million, -49%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$8.9 million, +25%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$13.2 million, +49%</a:t>
            </a:r>
          </a:p>
          <a:p>
            <a:pPr defTabSz="457200">
              <a:defRPr/>
            </a:pPr>
            <a:r>
              <a:rPr lang="en-US" sz="1600" dirty="0">
                <a:solidFill>
                  <a:srgbClr val="262727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Jan - May 2023: $5.505 million, +5%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601954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20FFF7E-4A5F-F445-CC80-8F0E73CBF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8044012"/>
              </p:ext>
            </p:extLst>
          </p:nvPr>
        </p:nvGraphicFramePr>
        <p:xfrm>
          <a:off x="7357708" y="2067032"/>
          <a:ext cx="4672366" cy="3347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6E35A0-14C7-2CC2-1DBE-42C3EF6A3A0A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2821569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U.S. Lamb Exports to Top Markets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251188"/>
              </p:ext>
            </p:extLst>
          </p:nvPr>
        </p:nvGraphicFramePr>
        <p:xfrm>
          <a:off x="171450" y="1283368"/>
          <a:ext cx="11549496" cy="4892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898311" y="1473857"/>
            <a:ext cx="240786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2019: 1,041 mt, +14%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2020: 565 mt, -46%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2021: 486 mt, -14%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2022: 875 mt, +80%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2023: 958 mt, +9%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54D28E-4558-4AA5-8479-B8E1493DADAD}"/>
              </a:ext>
            </a:extLst>
          </p:cNvPr>
          <p:cNvSpPr txBox="1"/>
          <p:nvPr/>
        </p:nvSpPr>
        <p:spPr>
          <a:xfrm>
            <a:off x="0" y="6061000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Source: USDA/FAS &amp; USMEF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19EB4A-FA58-7558-8745-5B9DE54E22AF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2904665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54000"/>
            <a:ext cx="12011890" cy="88764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U.S. Lamb Export Value to Top Markets</a:t>
            </a:r>
            <a:br>
              <a:rPr lang="en-US" sz="3600" dirty="0">
                <a:latin typeface="+mj-lt"/>
              </a:rPr>
            </a:br>
            <a:endParaRPr lang="en-US" sz="2000" i="1" dirty="0">
              <a:latin typeface="+mj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828890"/>
              </p:ext>
            </p:extLst>
          </p:nvPr>
        </p:nvGraphicFramePr>
        <p:xfrm>
          <a:off x="512618" y="1288473"/>
          <a:ext cx="11194473" cy="500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5937" y="606746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Source: USDA/FAS &amp; USMEF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5DE709-7FD6-4C84-906A-C08DE8995FF6}"/>
              </a:ext>
            </a:extLst>
          </p:cNvPr>
          <p:cNvSpPr txBox="1"/>
          <p:nvPr/>
        </p:nvSpPr>
        <p:spPr>
          <a:xfrm>
            <a:off x="8567617" y="1501953"/>
            <a:ext cx="3111765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2019: $6.666 million, +19%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2020: $3.531 million, -47%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2021: $2.835 million, -20%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2022: $5.228 million, +84%</a:t>
            </a:r>
          </a:p>
          <a:p>
            <a:pPr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Segoe UI Semibold"/>
              </a:rPr>
              <a:t>2023: $5.505 million, +5%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C054-BBD8-0A64-2EDB-5449366D29DE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32716547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93669"/>
            <a:ext cx="11182349" cy="814503"/>
          </a:xfrm>
        </p:spPr>
        <p:txBody>
          <a:bodyPr>
            <a:noAutofit/>
          </a:bodyPr>
          <a:lstStyle/>
          <a:p>
            <a:r>
              <a:rPr lang="en-US" sz="2800" dirty="0"/>
              <a:t>Jan - May 2023 lamb exports to Mexico totaled 324 MT, up 15%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848355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87049" y="6054112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D425D-7388-E68C-D825-BEB7BBD25DB4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31286713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7AA7-E50F-4F05-B8E2-F84207C71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293669"/>
            <a:ext cx="11182349" cy="814503"/>
          </a:xfrm>
        </p:spPr>
        <p:txBody>
          <a:bodyPr>
            <a:noAutofit/>
          </a:bodyPr>
          <a:lstStyle/>
          <a:p>
            <a:r>
              <a:rPr lang="en-US" sz="2800" dirty="0"/>
              <a:t>Jan - May 2023 lamb exports to Caribbean + DR totaled 368 MT, down 16%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CFA2B08-1C19-474B-9BC6-09AA5B0FF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8027982"/>
              </p:ext>
            </p:extLst>
          </p:nvPr>
        </p:nvGraphicFramePr>
        <p:xfrm>
          <a:off x="171450" y="1403350"/>
          <a:ext cx="11182350" cy="454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E803563-4390-4EC6-89A7-8487E1DD976B}"/>
              </a:ext>
            </a:extLst>
          </p:cNvPr>
          <p:cNvSpPr txBox="1"/>
          <p:nvPr/>
        </p:nvSpPr>
        <p:spPr>
          <a:xfrm>
            <a:off x="0" y="6054112"/>
            <a:ext cx="585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Source: USDA/FAS, USMEF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4D70A1-6E9F-D508-654E-C50317A6FB36}"/>
              </a:ext>
            </a:extLst>
          </p:cNvPr>
          <p:cNvSpPr txBox="1"/>
          <p:nvPr/>
        </p:nvSpPr>
        <p:spPr>
          <a:xfrm>
            <a:off x="75336" y="6488668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kern="0" dirty="0">
                <a:solidFill>
                  <a:prstClr val="white"/>
                </a:solidFill>
                <a:latin typeface="Segoe UI Semibold"/>
              </a:rPr>
              <a:t>*Muscle Cuts Only</a:t>
            </a:r>
          </a:p>
        </p:txBody>
      </p:sp>
    </p:spTree>
    <p:extLst>
      <p:ext uri="{BB962C8B-B14F-4D97-AF65-F5344CB8AC3E}">
        <p14:creationId xmlns:p14="http://schemas.microsoft.com/office/powerpoint/2010/main" val="12014653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581D64-6C6A-9FBF-63E1-31232CFD606E}"/>
              </a:ext>
            </a:extLst>
          </p:cNvPr>
          <p:cNvSpPr txBox="1"/>
          <p:nvPr/>
        </p:nvSpPr>
        <p:spPr>
          <a:xfrm>
            <a:off x="3712028" y="4974771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Compiled by Bree Thompson, USMEF Trade Specialist  </a:t>
            </a:r>
          </a:p>
          <a:p>
            <a:r>
              <a:rPr lang="en-US" dirty="0"/>
              <a:t>Using USDA/FAS reported official monthly export data from the Department of Commerce, Census Bureau</a:t>
            </a:r>
          </a:p>
          <a:p>
            <a:r>
              <a:rPr lang="en-US" dirty="0"/>
              <a:t>Data includes variety meats</a:t>
            </a:r>
          </a:p>
        </p:txBody>
      </p:sp>
    </p:spTree>
    <p:extLst>
      <p:ext uri="{BB962C8B-B14F-4D97-AF65-F5344CB8AC3E}">
        <p14:creationId xmlns:p14="http://schemas.microsoft.com/office/powerpoint/2010/main" val="2045064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5496"/>
      </a:accent1>
      <a:accent2>
        <a:srgbClr val="59B1ED"/>
      </a:accent2>
      <a:accent3>
        <a:srgbClr val="339933"/>
      </a:accent3>
      <a:accent4>
        <a:srgbClr val="A50021"/>
      </a:accent4>
      <a:accent5>
        <a:srgbClr val="5C5C5C"/>
      </a:accent5>
      <a:accent6>
        <a:srgbClr val="86A2E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Powerpoint Template 2020 - Widescreen" id="{7BD204C7-E8FA-40E9-9737-9E657A7D8D72}" vid="{C3EF040E-A5DB-499E-A6A6-1CB676653906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2F5496"/>
      </a:accent1>
      <a:accent2>
        <a:srgbClr val="59B1ED"/>
      </a:accent2>
      <a:accent3>
        <a:srgbClr val="339933"/>
      </a:accent3>
      <a:accent4>
        <a:srgbClr val="A50021"/>
      </a:accent4>
      <a:accent5>
        <a:srgbClr val="5C5C5C"/>
      </a:accent5>
      <a:accent6>
        <a:srgbClr val="86A2E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Powerpoint Template 2020 - Widescreen" id="{7BD204C7-E8FA-40E9-9737-9E657A7D8D72}" vid="{C3EF040E-A5DB-499E-A6A6-1CB67665390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B02558B66D3E478837BA2515A6F196" ma:contentTypeVersion="14" ma:contentTypeDescription="Create a new document." ma:contentTypeScope="" ma:versionID="64b90d4f2766d4d675ce505da9091239">
  <xsd:schema xmlns:xsd="http://www.w3.org/2001/XMLSchema" xmlns:xs="http://www.w3.org/2001/XMLSchema" xmlns:p="http://schemas.microsoft.com/office/2006/metadata/properties" xmlns:ns3="86e176ba-1d88-4e1c-b4a7-ba5543f6361e" xmlns:ns4="59fc98fe-81b5-462d-833e-b27c0d026464" targetNamespace="http://schemas.microsoft.com/office/2006/metadata/properties" ma:root="true" ma:fieldsID="73feb2097ef4817f56db535968750791" ns3:_="" ns4:_="">
    <xsd:import namespace="86e176ba-1d88-4e1c-b4a7-ba5543f6361e"/>
    <xsd:import namespace="59fc98fe-81b5-462d-833e-b27c0d02646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76ba-1d88-4e1c-b4a7-ba5543f636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c98fe-81b5-462d-833e-b27c0d02646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EC87A-0382-4C05-AD0C-7C4C90A2B6E0}">
  <ds:schemaRefs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59fc98fe-81b5-462d-833e-b27c0d026464"/>
    <ds:schemaRef ds:uri="86e176ba-1d88-4e1c-b4a7-ba5543f6361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BDA6028-A8AB-4A22-A273-3F3E8935EA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e176ba-1d88-4e1c-b4a7-ba5543f6361e"/>
    <ds:schemaRef ds:uri="59fc98fe-81b5-462d-833e-b27c0d0264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738F1D-D876-4CB3-B5B0-59C1F0B18E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Powerpoint Template 2020 - Widescreen (2)</Template>
  <TotalTime>7623</TotalTime>
  <Words>3293</Words>
  <Application>Microsoft Office PowerPoint</Application>
  <PresentationFormat>Widescreen</PresentationFormat>
  <Paragraphs>508</Paragraphs>
  <Slides>63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Calibri Light</vt:lpstr>
      <vt:lpstr>Segoe UI Semibold</vt:lpstr>
      <vt:lpstr>Office Theme</vt:lpstr>
      <vt:lpstr>1_Office Theme</vt:lpstr>
      <vt:lpstr>U.S. Beef and Variety Meat Exports </vt:lpstr>
      <vt:lpstr>U.S. Beef Plus BVM Export Volume</vt:lpstr>
      <vt:lpstr>U.S. Beef Plus BVM Export Value</vt:lpstr>
      <vt:lpstr>Value of Exports per Fed Head Slaughtered</vt:lpstr>
      <vt:lpstr>Beef Export Value per Head by Market</vt:lpstr>
      <vt:lpstr> Percent of Beef &amp; BVM Production Exported</vt:lpstr>
      <vt:lpstr>U.S. Beef and Variety Meat Export Volume to Top Markets </vt:lpstr>
      <vt:lpstr>U.S. Beef and Variety Meat Export Value to Top Markets </vt:lpstr>
      <vt:lpstr>U.S. Pork &amp; Variety Meat Exports</vt:lpstr>
      <vt:lpstr>U.S. Pork Plus PVM Export Volume</vt:lpstr>
      <vt:lpstr>U.S. Pork Plus PVM Export Value</vt:lpstr>
      <vt:lpstr>Value of Exports per Hog Slaughtered</vt:lpstr>
      <vt:lpstr>Pork Export Value Per Head by Market</vt:lpstr>
      <vt:lpstr> Percent of Pork &amp; PVM Production Exported</vt:lpstr>
      <vt:lpstr>U.S. Pork &amp; Variety Meat Exports to Top Markets</vt:lpstr>
      <vt:lpstr>U.S. Pork and Variety Meat Export Value to Top Markets </vt:lpstr>
      <vt:lpstr>U.S. Pork Export Details</vt:lpstr>
      <vt:lpstr>January - May 2023 U.S. pork/pvm exports to the world totaled 1.222 million MT, up 15% from last year; exports to markets other than China/HK were 992,752 MT, up 12%</vt:lpstr>
      <vt:lpstr>Jan – May 2023 pork/pvm exports to Mexico totaled 447,081 MT, up 13%</vt:lpstr>
      <vt:lpstr>Jan - May 2023 pork/pvm exports to China totaled 225,920 MT, up 28%</vt:lpstr>
      <vt:lpstr>Jan – May 2023 pork/pvm exports to Hong Kong totaled 3,169 MT, down 4%</vt:lpstr>
      <vt:lpstr>Jan - May 2023 pork/pvm exports to China/Hong Kong totaled 229,089 MT, up 28%</vt:lpstr>
      <vt:lpstr>Jan - May 2023 pork/pvm exports to Japan totaled 154,849 MT, down 2%</vt:lpstr>
      <vt:lpstr>Jan - May 2023 pork/pvm exports to South Korea totaled 87,577 MT, up 15%</vt:lpstr>
      <vt:lpstr>Jan - May 2023 pork/pvm exports to Central America totaled 51,520 MT, up 2%</vt:lpstr>
      <vt:lpstr>Jan - May 2023 pork/pvm exports to the Dominican Republic totaled 50,301 MT, up 39%</vt:lpstr>
      <vt:lpstr>Jan - May 2023 pork/pvm exports to the Caribbean totaled 8,055 MT, up 16%</vt:lpstr>
      <vt:lpstr>Jan - May 2023 pork/pvm exports to the Canada totaled 85,991 MT, up 10%</vt:lpstr>
      <vt:lpstr>Jan - May 2023 pork/pvm exports to the ASEAN region totaled 27,202 MT, up 52%</vt:lpstr>
      <vt:lpstr>Jan - May 2023 pork/pvm exports to South America totaled 41,273 MT, down 10%</vt:lpstr>
      <vt:lpstr>Jan - May 2023 pork/pvm exports to Colombia totaled 33,755 MT, down 17%</vt:lpstr>
      <vt:lpstr>Jan - May 2023 pork/pvm exports to Taiwan totaled 6,513 MT, up 417%</vt:lpstr>
      <vt:lpstr>Jan - May 2023 pork/pvm exports to Australia totaled 25,666 MT, up 69%</vt:lpstr>
      <vt:lpstr>U.S. Beef Export Details</vt:lpstr>
      <vt:lpstr>January - May 2023 U.S. beef/bvm exports to the world totaled 554,069 MT, down 10% from last year; exports to markets other than China/HK were 455,398 MT, down 9%</vt:lpstr>
      <vt:lpstr>Jan - May 2023 beef/bvm exports to South Korea totaled 112,365 MT, down 11%</vt:lpstr>
      <vt:lpstr>Jan - May 2023 beef/bvm exports to Japan totaled 108,359 MT, down 15%</vt:lpstr>
      <vt:lpstr>Jan - May 2023 beef/bvm exports to China totaled 82,703 MT, down 16%</vt:lpstr>
      <vt:lpstr>Jan - May 2023 beef/bvm exports to Hong Kong totaled 15,968 MT, up 30%</vt:lpstr>
      <vt:lpstr>Jan - May 2023 beef/bvm exports to China/Hong Kong totaled 98,671 MT, down 11%</vt:lpstr>
      <vt:lpstr>Jan - May 2023 beef/bvm exports to Taiwan totaled 26,481 MT, down 16%</vt:lpstr>
      <vt:lpstr>Jan - May 2023 beef/bvm exports to Central America totaled 8,413 MT, down 10%</vt:lpstr>
      <vt:lpstr>Jan - May 2023 beef/bvm exports to South America totaled 8,005 MT, down 27%</vt:lpstr>
      <vt:lpstr>Jan - May 2023 beef/bvm exports to Colombia totaled 2,467 MT, down 42%</vt:lpstr>
      <vt:lpstr>Jan - May 2023 beef/bvm exports to the ASEAN region totaled 17,987 MT, down 29%</vt:lpstr>
      <vt:lpstr>Jan - May 2023 beef/bvm exports to Indonesia totaled 7,445 MT, down 30%</vt:lpstr>
      <vt:lpstr>Jan - May 2023 beef/bvm exports to the Philippines totaled 6,074 MT, down 26%</vt:lpstr>
      <vt:lpstr>Jan - May 2023 beef/bvm exports to Mexico totaled 82,166 MT, up 13%</vt:lpstr>
      <vt:lpstr>Jan - May 2023 beef/bvm exports to Canada totaled 41,799 MT, down 2%</vt:lpstr>
      <vt:lpstr>Jan - May 2023 beef/bvm exports to the Middle East totaled 17,974 MT, down 40%</vt:lpstr>
      <vt:lpstr>Jan - May 2023 beef/bvm exports to Europe totaled 8,993 MT, up 12%</vt:lpstr>
      <vt:lpstr>Jan - May 2023 beef/bvm exports to the Dominican Republic totaled 4,154 MT, up 7%</vt:lpstr>
      <vt:lpstr>Jan - May 2023 beef/bvm exports to the Caribbean totaled 7,499 MT, down 2%</vt:lpstr>
      <vt:lpstr>Jan - May 2023 beef/bvm exports to Africa totaled 10,444 MT, up 68%</vt:lpstr>
      <vt:lpstr>U.S. Lamb Export Details</vt:lpstr>
      <vt:lpstr>U.S. Lamb Exports</vt:lpstr>
      <vt:lpstr>U.S. Lamb Export Volume</vt:lpstr>
      <vt:lpstr>U.S. Lamb Export Value</vt:lpstr>
      <vt:lpstr>U.S. Lamb Exports to Top Markets</vt:lpstr>
      <vt:lpstr>U.S. Lamb Export Value to Top Markets </vt:lpstr>
      <vt:lpstr>Jan - May 2023 lamb exports to Mexico totaled 324 MT, up 15%</vt:lpstr>
      <vt:lpstr>Jan - May 2023 lamb exports to Caribbean + DR totaled 368 MT, down 16%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Spreitzer, Jessica</dc:creator>
  <cp:lastModifiedBy>Schuele, Joe</cp:lastModifiedBy>
  <cp:revision>69</cp:revision>
  <dcterms:created xsi:type="dcterms:W3CDTF">2020-10-15T15:53:08Z</dcterms:created>
  <dcterms:modified xsi:type="dcterms:W3CDTF">2023-07-12T21:56:15Z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0x010100F9B02558B66D3E478837BA2515A6F196</vt:lpwstr>
  </property>
</Properties>
</file>